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 id="2147483741" r:id="rId3"/>
    <p:sldMasterId id="2147483742" r:id="rId4"/>
    <p:sldMasterId id="2147483743" r:id="rId5"/>
    <p:sldMasterId id="2147483744" r:id="rId6"/>
    <p:sldMasterId id="2147483745" r:id="rId7"/>
    <p:sldMasterId id="2147483746" r:id="rId8"/>
    <p:sldMasterId id="2147483747" r:id="rId9"/>
  </p:sldMasterIdLst>
  <p:notesMasterIdLst>
    <p:notesMasterId r:id="rId36"/>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760"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208832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a:solidFill>
                  <a:schemeClr val="dk1"/>
                </a:solidFill>
                <a:latin typeface="Verdana"/>
                <a:ea typeface="Verdana"/>
                <a:cs typeface="Verdana"/>
                <a:sym typeface="Verdana"/>
              </a:rPr>
              <a:t>I want to talk to you about cloud native applications, DevOps, microservices and the processes &amp; platforms for bringing them to production</a:t>
            </a:r>
          </a:p>
          <a:p>
            <a:pPr marL="0" marR="0" lvl="0" indent="0" algn="l" rtl="0">
              <a:spcBef>
                <a:spcPts val="120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
        <p:nvSpPr>
          <p:cNvPr id="347" name="Shape 34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3" name="Shape 49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Now, you might have seen some version of the story where several Silicon Valley companies are disrupting traditional industries and creating tremendous value. </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Uber has no cars, AirBnB owns no real estate,  Facebook doesn’t generate content and Amazon has no retail stores. This is all based on software. And that’s really a great story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To be honest, the only companies on this slide I have never used myself are a Tesla, and a Nest, however the ones I do use have saved me a lot of money.  How can a business offer a better service, faster, and cheaper for themselves, and me?  The key is agility.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a:t>
            </a:r>
          </a:p>
          <a:p>
            <a:pPr marL="0" marR="0" lvl="0" indent="0" algn="l" rtl="0">
              <a:spcBef>
                <a:spcPts val="0"/>
              </a:spcBef>
              <a:buSzPct val="25000"/>
              <a:buNone/>
            </a:pPr>
            <a:r>
              <a:rPr lang="en-US" sz="1100" b="0" i="0" u="none" strike="noStrike" cap="none">
                <a:solidFill>
                  <a:schemeClr val="dk1"/>
                </a:solidFill>
                <a:latin typeface="Arial"/>
                <a:ea typeface="Arial"/>
                <a:cs typeface="Arial"/>
                <a:sym typeface="Arial"/>
              </a:rPr>
              <a:t>The first law of disruption?  Disruption is inevitable. However it is avoidable!  </a:t>
            </a:r>
          </a:p>
        </p:txBody>
      </p:sp>
      <p:sp>
        <p:nvSpPr>
          <p:cNvPr id="494" name="Shape 494"/>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10</a:t>
            </a:fld>
            <a:endParaRPr lang="en-US"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Now, you might have seen some version of the story where several Silicon Valley companies are disrupting traditional industries and creating tremendous value. </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Uber has no cars, AirBnB owns no real estate,  Facebook doesn’t generate content and Amazon has no retail stores. This is all based on software. And that’s really a great story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To be honest, the only companies on this slide I have never used myself are a Tesla, and a Nest, however the ones I do use have saved me alot of money.  How can a business offer a better service, faster, and cheaper for themselves, and me?  The key is agility.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a:t>
            </a:r>
          </a:p>
          <a:p>
            <a:pPr marL="0" marR="0" lvl="0" indent="0" algn="l" rtl="0">
              <a:spcBef>
                <a:spcPts val="0"/>
              </a:spcBef>
              <a:buSzPct val="25000"/>
              <a:buNone/>
            </a:pPr>
            <a:r>
              <a:rPr lang="en-US" sz="1100" b="0" i="0" u="none" strike="noStrike" cap="none">
                <a:solidFill>
                  <a:schemeClr val="dk1"/>
                </a:solidFill>
                <a:latin typeface="Arial"/>
                <a:ea typeface="Arial"/>
                <a:cs typeface="Arial"/>
                <a:sym typeface="Arial"/>
              </a:rPr>
              <a:t>The first law of disruption?  Disruption is inevitable. However it is avoidable!  </a:t>
            </a:r>
          </a:p>
        </p:txBody>
      </p:sp>
      <p:sp>
        <p:nvSpPr>
          <p:cNvPr id="520" name="Shape 520"/>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11</a:t>
            </a:fld>
            <a:endParaRPr lang="en-US"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5" name="Shape 54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Now, you might have seen some version of the story where several Silicon Valley companies are disrupting traditional industries and creating tremendous value. </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Uber has no cars, AirBnB owns no real estate,  Facebook doesn’t generate content and Amazon has no retail stores. This is all based on software. And that’s really a great story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To be honest, the only companies on this slide I have never used myself are a Tesla, and a Nest, however the ones I do use have saved me alot of money.  How can a business offer a better service, faster, and cheaper for themselves, and me?  The key is agility.</a:t>
            </a:r>
          </a:p>
          <a:p>
            <a:pPr marL="0" marR="0" lvl="0" indent="0" algn="l" rtl="0">
              <a:spcBef>
                <a:spcPts val="0"/>
              </a:spcBef>
              <a:spcAft>
                <a:spcPts val="0"/>
              </a:spcAft>
              <a:buSzPct val="25000"/>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100" b="0" i="0" u="none" strike="noStrike" cap="none">
                <a:solidFill>
                  <a:schemeClr val="dk1"/>
                </a:solidFill>
                <a:latin typeface="Arial"/>
                <a:ea typeface="Arial"/>
                <a:cs typeface="Arial"/>
                <a:sym typeface="Arial"/>
              </a:rPr>
              <a:t>--</a:t>
            </a:r>
          </a:p>
          <a:p>
            <a:pPr marL="0" marR="0" lvl="0" indent="0" algn="l" rtl="0">
              <a:spcBef>
                <a:spcPts val="0"/>
              </a:spcBef>
              <a:buSzPct val="25000"/>
              <a:buNone/>
            </a:pPr>
            <a:r>
              <a:rPr lang="en-US" sz="1100" b="0" i="0" u="none" strike="noStrike" cap="none">
                <a:solidFill>
                  <a:schemeClr val="dk1"/>
                </a:solidFill>
                <a:latin typeface="Arial"/>
                <a:ea typeface="Arial"/>
                <a:cs typeface="Arial"/>
                <a:sym typeface="Arial"/>
              </a:rPr>
              <a:t>The first law of disruption?  Disruption is inevitable. However it is avoidable!  </a:t>
            </a:r>
          </a:p>
        </p:txBody>
      </p:sp>
      <p:sp>
        <p:nvSpPr>
          <p:cNvPr id="546" name="Shape 546"/>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12</a:t>
            </a:fld>
            <a:endParaRPr lang="en-US" sz="14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1" name="Shape 57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Software is changing industries but software itself is changing.  You hear a lot about buzz-words and new technologies coming to play with ideas such as Microservices, DevOps, Continuous Delivery and of Containerization of workloads made popular by Docker.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Being a modern developer is challenging because it requires constantly updating ones knowledge and skills, but its also so exciting, because never before have we been able to get into the flow with less technical roadblocks.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By the end of today, youll be fluent in all these technologies.</a:t>
            </a:r>
          </a:p>
          <a:p>
            <a:pPr marL="0" marR="0" lvl="0" indent="0" algn="l" rtl="0">
              <a:spcBef>
                <a:spcPts val="0"/>
              </a:spcBef>
              <a:buSzPct val="25000"/>
              <a:buNone/>
            </a:pPr>
            <a:endParaRPr sz="1200" b="0" i="1" u="none" strike="noStrike" cap="none">
              <a:solidFill>
                <a:schemeClr val="dk1"/>
              </a:solidFill>
              <a:latin typeface="Calibri"/>
              <a:ea typeface="Calibri"/>
              <a:cs typeface="Calibri"/>
              <a:sym typeface="Calibri"/>
            </a:endParaRPr>
          </a:p>
        </p:txBody>
      </p:sp>
      <p:sp>
        <p:nvSpPr>
          <p:cNvPr id="572" name="Shape 57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13</a:t>
            </a:fld>
            <a:endParaRPr lang="en-US" sz="1200">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7" name="Shape 587"/>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latin typeface="Calibri"/>
                <a:ea typeface="Calibri"/>
                <a:cs typeface="Calibri"/>
                <a:sym typeface="Calibri"/>
              </a:rPr>
              <a:t>Why Comcast is trying to adapt to is a new world </a:t>
            </a:r>
          </a:p>
        </p:txBody>
      </p:sp>
      <p:sp>
        <p:nvSpPr>
          <p:cNvPr id="588" name="Shape 588"/>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0" name="Shape 63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lvl="0" indent="-342900" rtl="0">
              <a:spcBef>
                <a:spcPts val="0"/>
              </a:spcBef>
              <a:buClr>
                <a:srgbClr val="434343"/>
              </a:buClr>
              <a:buSzPct val="100000"/>
              <a:buChar char="●"/>
            </a:pPr>
            <a:r>
              <a:rPr lang="en-US" sz="1800">
                <a:solidFill>
                  <a:srgbClr val="434343"/>
                </a:solidFill>
              </a:rPr>
              <a:t>ANY language</a:t>
            </a:r>
          </a:p>
          <a:p>
            <a:pPr marL="457200" lvl="0" indent="-342900" rtl="0">
              <a:spcBef>
                <a:spcPts val="0"/>
              </a:spcBef>
              <a:buClr>
                <a:srgbClr val="434343"/>
              </a:buClr>
              <a:buSzPct val="100000"/>
              <a:buChar char="●"/>
            </a:pPr>
            <a:r>
              <a:rPr lang="en-US" sz="1800">
                <a:solidFill>
                  <a:srgbClr val="434343"/>
                </a:solidFill>
              </a:rPr>
              <a:t>ANY middleware</a:t>
            </a:r>
          </a:p>
          <a:p>
            <a:pPr marL="457200" lvl="0" indent="-342900" rtl="0">
              <a:spcBef>
                <a:spcPts val="0"/>
              </a:spcBef>
              <a:buClr>
                <a:srgbClr val="434343"/>
              </a:buClr>
              <a:buSzPct val="100000"/>
              <a:buChar char="●"/>
            </a:pPr>
            <a:r>
              <a:rPr lang="en-US" sz="1800">
                <a:solidFill>
                  <a:srgbClr val="434343"/>
                </a:solidFill>
              </a:rPr>
              <a:t>ANY cloud </a:t>
            </a:r>
          </a:p>
          <a:p>
            <a:pPr marL="457200" lvl="0" indent="-457200" rtl="0">
              <a:spcBef>
                <a:spcPts val="0"/>
              </a:spcBef>
              <a:buClr>
                <a:schemeClr val="lt1"/>
              </a:buClr>
              <a:buSzPct val="100000"/>
              <a:buChar char="●"/>
            </a:pPr>
            <a:r>
              <a:rPr lang="en-US" sz="3600">
                <a:solidFill>
                  <a:schemeClr val="lt1"/>
                </a:solidFill>
              </a:rPr>
              <a:t>ANY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2" name="Shape 66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1606550" y="685800"/>
            <a:ext cx="3702000" cy="20829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703" name="Shape 70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a:latin typeface="Calibri"/>
                <a:ea typeface="Calibri"/>
                <a:cs typeface="Calibri"/>
                <a:sym typeface="Calibri"/>
              </a:rPr>
              <a:t>Value Line Whiteboard</a:t>
            </a:r>
          </a:p>
          <a:p>
            <a:pPr marL="0" marR="0" lvl="0" indent="0" algn="l" rtl="0">
              <a:spcBef>
                <a:spcPts val="360"/>
              </a:spcBef>
              <a:spcAft>
                <a:spcPts val="0"/>
              </a:spcAft>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Scale Demo – its the fastest to stage</a:t>
            </a: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Do not go too deep into all the features if PCF. </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Session 2 will cover Org, Space, buildpacks, Containers, Scaling, etc</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If this needs to be a full demo because stakeholders in the room, make sure not to talk too much to leave little time for the Labs, OK to deferr questions to the next Session on Arch and if the student is going to be in the lab for the rest of the workshop.</a:t>
            </a: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800" b="0" i="0" u="none" strike="noStrike" cap="none">
                <a:solidFill>
                  <a:schemeClr val="dk1"/>
                </a:solidFill>
                <a:latin typeface="Calibri"/>
                <a:ea typeface="Calibri"/>
                <a:cs typeface="Calibri"/>
                <a:sym typeface="Calibri"/>
              </a:rPr>
              <a:t>At Pivotal, we believe </a:t>
            </a:r>
            <a:r>
              <a:rPr lang="en-US" sz="1800" b="0" i="0" u="none" strike="noStrike" cap="none">
                <a:solidFill>
                  <a:srgbClr val="FFFFFF"/>
                </a:solidFill>
                <a:latin typeface="Arial"/>
                <a:ea typeface="Arial"/>
                <a:cs typeface="Arial"/>
                <a:sym typeface="Arial"/>
              </a:rPr>
              <a:t>Transforming how the world builds software will shape the future.</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This is our core guiding principle that shapes our product and corporate strategy</a:t>
            </a:r>
          </a:p>
          <a:p>
            <a:pPr marL="0" marR="0" lvl="0" indent="0" algn="l" rtl="0">
              <a:lnSpc>
                <a:spcPct val="100000"/>
              </a:lnSpc>
              <a:spcBef>
                <a:spcPts val="0"/>
              </a:spcBef>
              <a:spcAft>
                <a:spcPts val="0"/>
              </a:spcAft>
              <a:buClr>
                <a:schemeClr val="dk1"/>
              </a:buClr>
              <a:buSzPct val="25000"/>
              <a:buFont typeface="Calibri"/>
              <a:buNone/>
            </a:pPr>
            <a:endParaRPr sz="18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But why change.  Why talk about change.</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Perfect storm</a:t>
            </a:r>
          </a:p>
          <a:p>
            <a:pPr marL="0" marR="0" lvl="0" indent="0" algn="l"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358" name="Shape 3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Upload the bits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Stage: make a droplet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Distribute: execute in containers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Run: become routable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69" name="Shape 76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txBox="1">
            <a:spLocks noGrp="1"/>
          </p:cNvSpPr>
          <p:nvPr>
            <p:ph type="body" idx="1"/>
          </p:nvPr>
        </p:nvSpPr>
        <p:spPr>
          <a:xfrm>
            <a:off x="295170" y="2972431"/>
            <a:ext cx="6267658" cy="5793719"/>
          </a:xfrm>
          <a:prstGeom prst="rect">
            <a:avLst/>
          </a:prstGeom>
          <a:noFill/>
          <a:ln>
            <a:noFill/>
          </a:ln>
        </p:spPr>
        <p:txBody>
          <a:bodyPr lIns="90525" tIns="90525" rIns="90525" bIns="90525"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777" name="Shape 777"/>
          <p:cNvSpPr>
            <a:spLocks noGrp="1" noRot="1" noChangeAspect="1"/>
          </p:cNvSpPr>
          <p:nvPr>
            <p:ph type="sldImg" idx="2"/>
          </p:nvPr>
        </p:nvSpPr>
        <p:spPr>
          <a:xfrm>
            <a:off x="1610875" y="686429"/>
            <a:ext cx="3692769" cy="2082904"/>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18" name="Shape 818"/>
          <p:cNvSpPr txBox="1">
            <a:spLocks noGrp="1"/>
          </p:cNvSpPr>
          <p:nvPr>
            <p:ph type="body" idx="1"/>
          </p:nvPr>
        </p:nvSpPr>
        <p:spPr>
          <a:xfrm>
            <a:off x="685800" y="4343400"/>
            <a:ext cx="5486400"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(bold moves)</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2015 – This is..</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The year where we see a level of adoption of our products and services that propels us to becoming an ipo-worthy company</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This is..the year where our great vision becomes a reality in production environments at the most important companies and organizations in the world.</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This is the year that we show and teach our customers and partners the power and opportunity that building great software brings.</a:t>
            </a: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1058862" y="685800"/>
            <a:ext cx="4740275" cy="2666999"/>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Calibri"/>
                <a:ea typeface="Calibri"/>
                <a:cs typeface="Calibri"/>
                <a:sym typeface="Calibri"/>
              </a:rPr>
              <a:t>Open source software offers true community-driven outcomes. Cloud Foundry Foundation has 40+ companies that participate in the community with a vested interest in a platform that continues to grow and meet customer needs, now and in the future.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30" name="Shape 830"/>
          <p:cNvSpPr txBox="1">
            <a:spLocks noGrp="1"/>
          </p:cNvSpPr>
          <p:nvPr>
            <p:ph type="sldNum" idx="12"/>
          </p:nvPr>
        </p:nvSpPr>
        <p:spPr>
          <a:xfrm>
            <a:off x="3884612" y="8685213"/>
            <a:ext cx="2971799" cy="457200"/>
          </a:xfrm>
          <a:prstGeom prst="rect">
            <a:avLst/>
          </a:prstGeom>
          <a:noFill/>
          <a:ln>
            <a:noFill/>
          </a:ln>
        </p:spPr>
        <p:txBody>
          <a:bodyPr lIns="91400" tIns="45700" rIns="91400" bIns="45700" anchor="b" anchorCtr="0">
            <a:noAutofit/>
          </a:bodyPr>
          <a:lstStyle/>
          <a:p>
            <a:pPr marL="0" marR="0" lvl="0" indent="0" algn="r" rtl="0">
              <a:spcBef>
                <a:spcPts val="0"/>
              </a:spcBef>
              <a:buSzPct val="25000"/>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94" name="Shape 89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295170" y="2972430"/>
            <a:ext cx="6267560" cy="57936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Our company may be young, but the codebase has developed over many years. Many of the original developers are still at Pivotal.</a:t>
            </a:r>
          </a:p>
          <a:p>
            <a:pPr marL="0" marR="0" lvl="0" indent="0" algn="l" rtl="0">
              <a:spcBef>
                <a:spcPts val="0"/>
              </a:spcBef>
              <a:spcAft>
                <a:spcPts val="0"/>
              </a:spcAft>
              <a:buSzPct val="25000"/>
              <a:buNone/>
            </a:pPr>
            <a:r>
              <a:rPr lang="en-US" sz="1100" b="0" i="0" u="none" strike="noStrike" cap="none">
                <a:solidFill>
                  <a:schemeClr val="dk1"/>
                </a:solidFill>
                <a:latin typeface="Verdana"/>
                <a:ea typeface="Verdana"/>
                <a:cs typeface="Verdana"/>
                <a:sym typeface="Verdana"/>
              </a:rPr>
              <a:t>Cloud Foundry Open source software provides the foundation for the Pivotal Cloud Foundry platform</a:t>
            </a:r>
            <a:r>
              <a:rPr lang="en-US" sz="1100" b="0" i="0" u="none" strike="noStrike" cap="none">
                <a:solidFill>
                  <a:schemeClr val="lt2"/>
                </a:solidFill>
                <a:latin typeface="Calibri"/>
                <a:ea typeface="Calibri"/>
                <a:cs typeface="Calibri"/>
                <a:sym typeface="Calibri"/>
              </a:rPr>
              <a:t>. Commercial distribution provides enterprise services, support, docs, certs etc. </a:t>
            </a:r>
          </a:p>
          <a:p>
            <a:pPr marL="0" marR="0" lvl="0" indent="0" algn="l" rtl="0">
              <a:spcBef>
                <a:spcPts val="1189"/>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1189"/>
              </a:spcBef>
              <a:buSzPct val="25000"/>
              <a:buNone/>
            </a:pPr>
            <a:r>
              <a:rPr lang="en-US" sz="1200" b="0" i="0" u="none" strike="noStrike" cap="none">
                <a:solidFill>
                  <a:schemeClr val="dk1"/>
                </a:solidFill>
                <a:latin typeface="Calibri"/>
                <a:ea typeface="Calibri"/>
                <a:cs typeface="Calibri"/>
                <a:sym typeface="Calibri"/>
              </a:rPr>
              <a:t>For more differences between Opensource and PCF: https://sites.google.com/a/pivotal.io/inside-pivotal-competitive-intelligence-page/oss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908" name="Shape 908"/>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7" name="Shape 917"/>
          <p:cNvSpPr txBox="1">
            <a:spLocks noGrp="1"/>
          </p:cNvSpPr>
          <p:nvPr>
            <p:ph type="body" idx="1"/>
          </p:nvPr>
        </p:nvSpPr>
        <p:spPr>
          <a:xfrm>
            <a:off x="685800" y="4343400"/>
            <a:ext cx="5486399"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(bold moves)</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2015 – This is..</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The year where we see a level of adoption of our products and services that propels us to becoming an ipo-worthy company</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This is..the year where our great vision becomes a reality in production environments at the most important companies and organizations in the world.</a:t>
            </a:r>
          </a:p>
          <a:p>
            <a:pPr marL="0" marR="0" lvl="0" indent="0" algn="l" rtl="0">
              <a:spcBef>
                <a:spcPts val="0"/>
              </a:spcBef>
              <a:buSzPct val="25000"/>
              <a:buNone/>
            </a:pPr>
            <a:r>
              <a:rPr lang="en-US" sz="1400" b="0" i="0" u="none" strike="noStrike" cap="none">
                <a:solidFill>
                  <a:schemeClr val="dk1"/>
                </a:solidFill>
                <a:latin typeface="Calibri"/>
                <a:ea typeface="Calibri"/>
                <a:cs typeface="Calibri"/>
                <a:sym typeface="Calibri"/>
              </a:rPr>
              <a:t>This is the year that we show and teach our customers and partners the power and opportunity that building great software brings.</a:t>
            </a:r>
          </a:p>
          <a:p>
            <a:pPr marL="0" marR="0" lvl="0" indent="0" algn="l" rtl="0">
              <a:spcBef>
                <a:spcPts val="0"/>
              </a:spcBef>
              <a:buSzPct val="25000"/>
              <a:buNone/>
            </a:pPr>
            <a:endParaRPr sz="14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295170" y="2972431"/>
            <a:ext cx="6267658" cy="5793719"/>
          </a:xfrm>
          <a:prstGeom prst="rect">
            <a:avLst/>
          </a:prstGeom>
          <a:noFill/>
          <a:ln>
            <a:noFill/>
          </a:ln>
        </p:spPr>
        <p:txBody>
          <a:bodyPr lIns="90525" tIns="90525" rIns="90525" bIns="9052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wanted to go over some of these emerging development models and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 to show you what kind of platform tools the leading tech companies had to build.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how these new designs are really hitting a lot of enterprises, companies that don’t depend on software directly.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Before we turn it over to discussion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67" name="Shape 367"/>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295170" y="2972431"/>
            <a:ext cx="6267658" cy="5793719"/>
          </a:xfrm>
          <a:prstGeom prst="rect">
            <a:avLst/>
          </a:prstGeom>
          <a:noFill/>
          <a:ln>
            <a:noFill/>
          </a:ln>
        </p:spPr>
        <p:txBody>
          <a:bodyPr lIns="90525" tIns="90525" rIns="90525" bIns="90525"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Developers are the new kingmakers.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Software is changing (perfect storm)… yes it’s always changing but:</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Mobile, always connected story (from starting w/ Call center agents)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Mobile First</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Always connected</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No downtime</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Scale (huge number of users)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Updates (once a month)</a:t>
            </a:r>
          </a:p>
          <a:p>
            <a:pPr marL="171450" marR="0" lvl="0" indent="-17145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3 key drivers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Software is free(ly available) - OSS</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Compute is free</a:t>
            </a:r>
          </a:p>
          <a:p>
            <a:pPr marL="171450" marR="0" lvl="0" indent="-171450" algn="l" rtl="0">
              <a:spcBef>
                <a:spcPts val="0"/>
              </a:spcBef>
              <a:buClr>
                <a:schemeClr val="dk1"/>
              </a:buClr>
              <a:buSzPct val="100000"/>
              <a:buFont typeface="Calibri"/>
              <a:buChar char="-"/>
            </a:pPr>
            <a:r>
              <a:rPr lang="en-US" sz="1200" b="0" i="0" u="none" strike="noStrike" cap="none">
                <a:solidFill>
                  <a:schemeClr val="dk1"/>
                </a:solidFill>
                <a:latin typeface="Calibri"/>
                <a:ea typeface="Calibri"/>
                <a:cs typeface="Calibri"/>
                <a:sym typeface="Calibri"/>
              </a:rPr>
              <a:t>Information is free (Internet)</a:t>
            </a:r>
          </a:p>
          <a:p>
            <a:pPr marL="171450" marR="0" lvl="0" indent="-17145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Results</a:t>
            </a:r>
          </a:p>
          <a:p>
            <a:pPr marL="228600" marR="0" lvl="0" indent="-228600" algn="l" rtl="0">
              <a:spcBef>
                <a:spcPts val="0"/>
              </a:spcBef>
              <a:buClr>
                <a:schemeClr val="dk1"/>
              </a:buClr>
              <a:buSzPct val="100000"/>
              <a:buFont typeface="Calibri"/>
              <a:buAutoNum type="arabicParenR"/>
            </a:pPr>
            <a:r>
              <a:rPr lang="en-US" sz="1200" b="0" i="0" u="none" strike="noStrike" cap="none">
                <a:solidFill>
                  <a:schemeClr val="dk1"/>
                </a:solidFill>
                <a:latin typeface="Calibri"/>
                <a:ea typeface="Calibri"/>
                <a:cs typeface="Calibri"/>
                <a:sym typeface="Calibri"/>
              </a:rPr>
              <a:t>Developers rule the world</a:t>
            </a:r>
          </a:p>
          <a:p>
            <a:pPr marL="228600" marR="0" lvl="0" indent="-228600" algn="l" rtl="0">
              <a:spcBef>
                <a:spcPts val="0"/>
              </a:spcBef>
              <a:buClr>
                <a:schemeClr val="dk1"/>
              </a:buClr>
              <a:buSzPct val="100000"/>
              <a:buFont typeface="Calibri"/>
              <a:buAutoNum type="arabicParenR"/>
            </a:pPr>
            <a:r>
              <a:rPr lang="en-US" sz="1200" b="0" i="0" u="none" strike="noStrike" cap="none">
                <a:solidFill>
                  <a:schemeClr val="dk1"/>
                </a:solidFill>
                <a:latin typeface="Calibri"/>
                <a:ea typeface="Calibri"/>
                <a:cs typeface="Calibri"/>
                <a:sym typeface="Calibri"/>
              </a:rPr>
              <a:t>Startups have no barrier to entry</a:t>
            </a:r>
          </a:p>
          <a:p>
            <a:pPr marL="171450" marR="0" lvl="0" indent="-171450" algn="l" rtl="0">
              <a:spcBef>
                <a:spcPts val="0"/>
              </a:spcBef>
              <a:buClr>
                <a:schemeClr val="dk1"/>
              </a:buClr>
              <a:buSzPct val="100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Clr>
                <a:schemeClr val="dk1"/>
              </a:buClr>
              <a:buSzPct val="25000"/>
              <a:buFont typeface="Calibri"/>
              <a:buNone/>
            </a:pPr>
            <a:r>
              <a:rPr lang="en-US" sz="1200" b="0" i="0" u="none" strike="noStrike" cap="none">
                <a:solidFill>
                  <a:schemeClr val="dk1"/>
                </a:solidFill>
                <a:latin typeface="Calibri"/>
                <a:ea typeface="Calibri"/>
                <a:cs typeface="Calibri"/>
                <a:sym typeface="Calibri"/>
              </a:rPr>
              <a:t>*https://sensortower.com/blog/25-top-ios-apps-and-their-version-update-frequencies</a:t>
            </a:r>
          </a:p>
        </p:txBody>
      </p:sp>
      <p:sp>
        <p:nvSpPr>
          <p:cNvPr id="373" name="Shape 37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Lets begin the conversation with contrasting the past with the present. Using the auto industry as a backdrop, we examine at how industrialization changed manufacturing for good.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Used to be: slow, manual, error prone, ridged.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used to ship CDs… and this was a more appropriate way.  Whats changed.  People now walk around with a super computer in their pocket.  Gone are they days of just a couple agents accessing your system...</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Internet + Mobile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Freely Availabe Software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Free Compute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A&amp;E – Corporate IT and Broadcast Engineering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Ford Assembly Line from back in the day.  Today fully automated</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Wealthfront engineering:  known for having pivoted away from practice that were slowing them down, to embrace a new agile CI/CD deployment and delivery model that is fully automated.  Changing release cycles to minutes instead of days or weeks.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And here’s the reality.</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You have a precious resource that’s spending TOO much of their time, not doing what you hired them to do. And for good reason.</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How much then is the value of each developer’s key stroke to meeting innovation strategy targets? Protecting the developer’s ability to execute on innovation is key to realizing value from investment in top talent.</a:t>
            </a: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7" name="Shape 3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rgbClr val="000000"/>
                </a:solidFill>
                <a:latin typeface="Calibri"/>
                <a:ea typeface="Calibri"/>
                <a:cs typeface="Calibri"/>
                <a:sym typeface="Calibri"/>
              </a:rPr>
              <a:t>6</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 conclusion,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Cloud native is here -  Its not iphone version 1,  its not  hipster software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see massive adoption with large enterprise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Trends show –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DevOps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SpringBoot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Software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Talent shortage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4" name="Shape 42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Getting software to production is just the first step.  Running and maintaining it is far more.</a:t>
            </a: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Over 60% of the cost of software comes from maintaining and running it. http://www.irahul.com/2005/10/software-development-vs-software.html</a:t>
            </a:r>
          </a:p>
        </p:txBody>
      </p:sp>
      <p:sp>
        <p:nvSpPr>
          <p:cNvPr id="425" name="Shape 42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As an example, here is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35" name="Shape 4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rgbClr val="000000"/>
                </a:solidFill>
                <a:latin typeface="Calibri"/>
                <a:ea typeface="Calibri"/>
                <a:cs typeface="Calibri"/>
                <a:sym typeface="Calibri"/>
              </a:rPr>
              <a:t>9</a:t>
            </a:fld>
            <a:endParaRPr lang="en-US" sz="1200">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 Blank logo">
    <p:spTree>
      <p:nvGrpSpPr>
        <p:cNvPr id="1" name="Shape 11"/>
        <p:cNvGrpSpPr/>
        <p:nvPr/>
      </p:nvGrpSpPr>
      <p:grpSpPr>
        <a:xfrm>
          <a:off x="0" y="0"/>
          <a:ext cx="0" cy="0"/>
          <a:chOff x="0" y="0"/>
          <a:chExt cx="0" cy="0"/>
        </a:xfrm>
      </p:grpSpPr>
      <p:sp>
        <p:nvSpPr>
          <p:cNvPr id="12" name="Shape 12"/>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7" name="Shape 47"/>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Arial"/>
                <a:ea typeface="Arial"/>
                <a:cs typeface="Arial"/>
                <a:sym typeface="Arial"/>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plit">
    <p:spTree>
      <p:nvGrpSpPr>
        <p:cNvPr id="1" name="Shape 50"/>
        <p:cNvGrpSpPr/>
        <p:nvPr/>
      </p:nvGrpSpPr>
      <p:grpSpPr>
        <a:xfrm>
          <a:off x="0" y="0"/>
          <a:ext cx="0" cy="0"/>
          <a:chOff x="0" y="0"/>
          <a:chExt cx="0" cy="0"/>
        </a:xfrm>
      </p:grpSpPr>
      <p:sp>
        <p:nvSpPr>
          <p:cNvPr id="51" name="Shape 51"/>
          <p:cNvSpPr/>
          <p:nvPr/>
        </p:nvSpPr>
        <p:spPr>
          <a:xfrm>
            <a:off x="4484076" y="0"/>
            <a:ext cx="4659922" cy="51434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52" name="Shape 52" descr="Pivotal_White.png"/>
          <p:cNvPicPr preferRelativeResize="0"/>
          <p:nvPr/>
        </p:nvPicPr>
        <p:blipFill rotWithShape="1">
          <a:blip r:embed="rId2">
            <a:alphaModFix/>
          </a:blip>
          <a:srcRect/>
          <a:stretch/>
        </p:blipFill>
        <p:spPr>
          <a:xfrm>
            <a:off x="8286414" y="4854091"/>
            <a:ext cx="712061" cy="173735"/>
          </a:xfrm>
          <a:prstGeom prst="rect">
            <a:avLst/>
          </a:prstGeom>
          <a:noFill/>
          <a:ln>
            <a:noFill/>
          </a:ln>
        </p:spPr>
      </p:pic>
      <p:sp>
        <p:nvSpPr>
          <p:cNvPr id="53" name="Shape 5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 Blank logo">
    <p:spTree>
      <p:nvGrpSpPr>
        <p:cNvPr id="1" name="Shape 54"/>
        <p:cNvGrpSpPr/>
        <p:nvPr/>
      </p:nvGrpSpPr>
      <p:grpSpPr>
        <a:xfrm>
          <a:off x="0" y="0"/>
          <a:ext cx="0" cy="0"/>
          <a:chOff x="0" y="0"/>
          <a:chExt cx="0" cy="0"/>
        </a:xfrm>
      </p:grpSpPr>
      <p:sp>
        <p:nvSpPr>
          <p:cNvPr id="55" name="Shape 55"/>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56"/>
        <p:cNvGrpSpPr/>
        <p:nvPr/>
      </p:nvGrpSpPr>
      <p:grpSpPr>
        <a:xfrm>
          <a:off x="0" y="0"/>
          <a:ext cx="0" cy="0"/>
          <a:chOff x="0" y="0"/>
          <a:chExt cx="0" cy="0"/>
        </a:xfrm>
      </p:grpSpPr>
      <p:sp>
        <p:nvSpPr>
          <p:cNvPr id="57" name="Shape 57"/>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FFFFFF"/>
              </a:buClr>
              <a:buFont typeface="Arial"/>
              <a:buNone/>
            </a:pPr>
            <a:endParaRPr sz="1800">
              <a:solidFill>
                <a:srgbClr val="FFFFFF"/>
              </a:solidFill>
              <a:latin typeface="Arial"/>
              <a:ea typeface="Arial"/>
              <a:cs typeface="Arial"/>
              <a:sym typeface="Arial"/>
            </a:endParaRPr>
          </a:p>
        </p:txBody>
      </p:sp>
      <p:sp>
        <p:nvSpPr>
          <p:cNvPr id="58" name="Shape 5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Clr>
                <a:srgbClr val="FFFFFF"/>
              </a:buClr>
              <a:buFont typeface="Arial"/>
              <a:buNone/>
            </a:pPr>
            <a:endParaRPr sz="1800">
              <a:solidFill>
                <a:srgbClr val="FFFFFF"/>
              </a:solidFill>
              <a:latin typeface="Arial"/>
              <a:ea typeface="Arial"/>
              <a:cs typeface="Arial"/>
              <a:sym typeface="Arial"/>
            </a:endParaRPr>
          </a:p>
        </p:txBody>
      </p:sp>
      <p:sp>
        <p:nvSpPr>
          <p:cNvPr id="59" name="Shape 59"/>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60" name="Shape 60"/>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61" name="Shape 61"/>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sldNum" idx="12"/>
          </p:nvPr>
        </p:nvSpPr>
        <p:spPr>
          <a:xfrm>
            <a:off x="3797" y="48233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rgbClr val="000000"/>
                </a:solidFill>
                <a:latin typeface="Arial"/>
                <a:ea typeface="Arial"/>
                <a:cs typeface="Arial"/>
                <a:sym typeface="Arial"/>
              </a:rPr>
              <a:t>‹#›</a:t>
            </a:fld>
            <a:endParaRPr lang="en-US" sz="180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ain Page">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9" name="Shape 69"/>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70" name="Shape 70"/>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3" name="Shape 7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Arial"/>
                <a:ea typeface="Arial"/>
                <a:cs typeface="Arial"/>
                <a:sym typeface="Arial"/>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6" name="Shape 76"/>
          <p:cNvSpPr txBox="1">
            <a:spLocks noGrp="1"/>
          </p:cNvSpPr>
          <p:nvPr>
            <p:ph type="body" idx="1"/>
          </p:nvPr>
        </p:nvSpPr>
        <p:spPr>
          <a:xfrm>
            <a:off x="366712" y="1074737"/>
            <a:ext cx="8410574" cy="3382961"/>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Arial"/>
                <a:ea typeface="Arial"/>
                <a:cs typeface="Arial"/>
                <a:sym typeface="Arial"/>
              </a:defRPr>
            </a:lvl3pPr>
            <a:lvl4pPr marL="1658938" marR="0" lvl="3" indent="-84138"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plit">
    <p:spTree>
      <p:nvGrpSpPr>
        <p:cNvPr id="1" name="Shape 77"/>
        <p:cNvGrpSpPr/>
        <p:nvPr/>
      </p:nvGrpSpPr>
      <p:grpSpPr>
        <a:xfrm>
          <a:off x="0" y="0"/>
          <a:ext cx="0" cy="0"/>
          <a:chOff x="0" y="0"/>
          <a:chExt cx="0" cy="0"/>
        </a:xfrm>
      </p:grpSpPr>
      <p:sp>
        <p:nvSpPr>
          <p:cNvPr id="78" name="Shape 78"/>
          <p:cNvSpPr/>
          <p:nvPr/>
        </p:nvSpPr>
        <p:spPr>
          <a:xfrm>
            <a:off x="4484076" y="0"/>
            <a:ext cx="4659922" cy="51434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79" name="Shape 79" descr="Pivotal_White.png"/>
          <p:cNvPicPr preferRelativeResize="0"/>
          <p:nvPr/>
        </p:nvPicPr>
        <p:blipFill rotWithShape="1">
          <a:blip r:embed="rId2">
            <a:alphaModFix/>
          </a:blip>
          <a:srcRect/>
          <a:stretch/>
        </p:blipFill>
        <p:spPr>
          <a:xfrm>
            <a:off x="8286414" y="4854091"/>
            <a:ext cx="712061" cy="173735"/>
          </a:xfrm>
          <a:prstGeom prst="rect">
            <a:avLst/>
          </a:prstGeom>
          <a:noFill/>
          <a:ln>
            <a:noFill/>
          </a:ln>
        </p:spPr>
      </p:pic>
      <p:sp>
        <p:nvSpPr>
          <p:cNvPr id="80" name="Shape 80"/>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plit">
    <p:spTree>
      <p:nvGrpSpPr>
        <p:cNvPr id="1" name="Shape 13"/>
        <p:cNvGrpSpPr/>
        <p:nvPr/>
      </p:nvGrpSpPr>
      <p:grpSpPr>
        <a:xfrm>
          <a:off x="0" y="0"/>
          <a:ext cx="0" cy="0"/>
          <a:chOff x="0" y="0"/>
          <a:chExt cx="0" cy="0"/>
        </a:xfrm>
      </p:grpSpPr>
      <p:sp>
        <p:nvSpPr>
          <p:cNvPr id="14" name="Shape 14"/>
          <p:cNvSpPr/>
          <p:nvPr/>
        </p:nvSpPr>
        <p:spPr>
          <a:xfrm>
            <a:off x="4484076" y="0"/>
            <a:ext cx="4659922" cy="5143499"/>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15" name="Shape 15" descr="Pivotal_White.png"/>
          <p:cNvPicPr preferRelativeResize="0"/>
          <p:nvPr/>
        </p:nvPicPr>
        <p:blipFill rotWithShape="1">
          <a:blip r:embed="rId2">
            <a:alphaModFix/>
          </a:blip>
          <a:srcRect/>
          <a:stretch/>
        </p:blipFill>
        <p:spPr>
          <a:xfrm>
            <a:off x="8286414" y="4854091"/>
            <a:ext cx="712061" cy="173735"/>
          </a:xfrm>
          <a:prstGeom prst="rect">
            <a:avLst/>
          </a:prstGeom>
          <a:noFill/>
          <a:ln>
            <a:noFill/>
          </a:ln>
        </p:spPr>
      </p:pic>
      <p:sp>
        <p:nvSpPr>
          <p:cNvPr id="16" name="Shape 16"/>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 Blank logo">
    <p:spTree>
      <p:nvGrpSpPr>
        <p:cNvPr id="1" name="Shape 81"/>
        <p:cNvGrpSpPr/>
        <p:nvPr/>
      </p:nvGrpSpPr>
      <p:grpSpPr>
        <a:xfrm>
          <a:off x="0" y="0"/>
          <a:ext cx="0" cy="0"/>
          <a:chOff x="0" y="0"/>
          <a:chExt cx="0" cy="0"/>
        </a:xfrm>
      </p:grpSpPr>
      <p:sp>
        <p:nvSpPr>
          <p:cNvPr id="82" name="Shape 82"/>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dk1"/>
              </a:buClr>
              <a:buFont typeface="Arial"/>
              <a:buNone/>
              <a:defRPr sz="4400" b="0" i="0" u="none" strike="noStrike" cap="none">
                <a:solidFill>
                  <a:schemeClr val="dk1"/>
                </a:solidFill>
                <a:latin typeface="Arial"/>
                <a:ea typeface="Arial"/>
                <a:cs typeface="Arial"/>
                <a:sym typeface="Arial"/>
              </a:defRPr>
            </a:lvl1pPr>
            <a:lvl2pPr lvl="1" indent="0" algn="l" rtl="0">
              <a:spcBef>
                <a:spcPts val="0"/>
              </a:spcBef>
              <a:spcAft>
                <a:spcPts val="0"/>
              </a:spcAft>
              <a:buNone/>
              <a:defRPr sz="1800"/>
            </a:lvl2pPr>
            <a:lvl3pPr lvl="2" indent="0" algn="l" rtl="0">
              <a:spcBef>
                <a:spcPts val="0"/>
              </a:spcBef>
              <a:spcAft>
                <a:spcPts val="0"/>
              </a:spcAft>
              <a:buNone/>
              <a:defRPr sz="1800"/>
            </a:lvl3pPr>
            <a:lvl4pPr lvl="3" indent="0" algn="l" rtl="0">
              <a:spcBef>
                <a:spcPts val="0"/>
              </a:spcBef>
              <a:spcAft>
                <a:spcPts val="0"/>
              </a:spcAft>
              <a:buNone/>
              <a:defRPr sz="1800"/>
            </a:lvl4pPr>
            <a:lvl5pPr lvl="4" indent="0" algn="l" rtl="0">
              <a:spcBef>
                <a:spcPts val="0"/>
              </a:spcBef>
              <a:spcAft>
                <a:spcPts val="0"/>
              </a:spcAft>
              <a:buNone/>
              <a:defRPr sz="1800"/>
            </a:lvl5pPr>
            <a:lvl6pPr marL="457200" lvl="5" indent="0" algn="l" rtl="0">
              <a:spcBef>
                <a:spcPts val="0"/>
              </a:spcBef>
              <a:spcAft>
                <a:spcPts val="0"/>
              </a:spcAft>
              <a:buNone/>
              <a:defRPr sz="1800"/>
            </a:lvl6pPr>
            <a:lvl7pPr marL="914400" lvl="6" indent="0" algn="l" rtl="0">
              <a:spcBef>
                <a:spcPts val="0"/>
              </a:spcBef>
              <a:spcAft>
                <a:spcPts val="0"/>
              </a:spcAft>
              <a:buNone/>
              <a:defRPr sz="1800"/>
            </a:lvl7pPr>
            <a:lvl8pPr marL="1371600" lvl="7" indent="0" algn="l" rtl="0">
              <a:spcBef>
                <a:spcPts val="0"/>
              </a:spcBef>
              <a:spcAft>
                <a:spcPts val="0"/>
              </a:spcAft>
              <a:buNone/>
              <a:defRPr sz="1800"/>
            </a:lvl8pPr>
            <a:lvl9pPr marL="1828800" lvl="8" indent="0" algn="l" rtl="0">
              <a:spcBef>
                <a:spcPts val="0"/>
              </a:spcBef>
              <a:spcAft>
                <a:spcPts val="0"/>
              </a:spcAft>
              <a:buNone/>
              <a:defRPr sz="1800"/>
            </a:lvl9pPr>
          </a:lstStyle>
          <a:p>
            <a:endParaRPr/>
          </a:p>
        </p:txBody>
      </p:sp>
      <p:sp>
        <p:nvSpPr>
          <p:cNvPr id="85" name="Shape 85"/>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86"/>
        <p:cNvGrpSpPr/>
        <p:nvPr/>
      </p:nvGrpSpPr>
      <p:grpSpPr>
        <a:xfrm>
          <a:off x="0" y="0"/>
          <a:ext cx="0" cy="0"/>
          <a:chOff x="0" y="0"/>
          <a:chExt cx="0" cy="0"/>
        </a:xfrm>
      </p:grpSpPr>
      <p:sp>
        <p:nvSpPr>
          <p:cNvPr id="87" name="Shape 87"/>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rgbClr val="FFFFFF"/>
              </a:buClr>
              <a:buFont typeface="Arial"/>
              <a:buNone/>
            </a:pPr>
            <a:endParaRPr sz="1800">
              <a:solidFill>
                <a:srgbClr val="FFFFFF"/>
              </a:solidFill>
              <a:latin typeface="Arial"/>
              <a:ea typeface="Arial"/>
              <a:cs typeface="Arial"/>
              <a:sym typeface="Arial"/>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Clr>
                <a:srgbClr val="FFFFFF"/>
              </a:buClr>
              <a:buFont typeface="Arial"/>
              <a:buNone/>
            </a:pPr>
            <a:endParaRPr sz="1800">
              <a:solidFill>
                <a:srgbClr val="FFFFFF"/>
              </a:solidFill>
              <a:latin typeface="Arial"/>
              <a:ea typeface="Arial"/>
              <a:cs typeface="Arial"/>
              <a:sym typeface="Arial"/>
            </a:endParaRPr>
          </a:p>
        </p:txBody>
      </p:sp>
      <p:sp>
        <p:nvSpPr>
          <p:cNvPr id="89" name="Shape 89"/>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spcBef>
                <a:spcPts val="0"/>
              </a:spcBef>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90" name="Shape 90"/>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spcBef>
                <a:spcPts val="0"/>
              </a:spcBef>
              <a:buClr>
                <a:srgbClr val="7F7F7F"/>
              </a:buClr>
              <a:buSzPct val="25000"/>
              <a:buFont typeface="Arial"/>
              <a:buNone/>
            </a:pPr>
            <a:r>
              <a:rPr lang="en-US" sz="600">
                <a:solidFill>
                  <a:srgbClr val="7F7F7F"/>
                </a:solidFill>
                <a:latin typeface="Arial"/>
                <a:ea typeface="Arial"/>
                <a:cs typeface="Arial"/>
                <a:sym typeface="Arial"/>
              </a:rPr>
              <a:t>© Copyright 2013 Pivotal. All rights reserved.</a:t>
            </a:r>
          </a:p>
        </p:txBody>
      </p:sp>
      <p:pic>
        <p:nvPicPr>
          <p:cNvPr id="91" name="Shape 91"/>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sldNum" idx="12"/>
          </p:nvPr>
        </p:nvSpPr>
        <p:spPr>
          <a:xfrm>
            <a:off x="3797" y="48233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rgbClr val="000000"/>
                </a:solidFill>
                <a:latin typeface="Arial"/>
                <a:ea typeface="Arial"/>
                <a:cs typeface="Arial"/>
                <a:sym typeface="Arial"/>
              </a:rPr>
              <a:t>‹#›</a:t>
            </a:fld>
            <a:endParaRPr lang="en-US" sz="1800">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6_Blank">
    <p:spTree>
      <p:nvGrpSpPr>
        <p:cNvPr id="1" name="Shape 102"/>
        <p:cNvGrpSpPr/>
        <p:nvPr/>
      </p:nvGrpSpPr>
      <p:grpSpPr>
        <a:xfrm>
          <a:off x="0" y="0"/>
          <a:ext cx="0" cy="0"/>
          <a:chOff x="0" y="0"/>
          <a:chExt cx="0" cy="0"/>
        </a:xfrm>
      </p:grpSpPr>
      <p:sp>
        <p:nvSpPr>
          <p:cNvPr id="103" name="Shape 103"/>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04" name="Shape 104"/>
          <p:cNvSpPr>
            <a:spLocks noGrp="1"/>
          </p:cNvSpPr>
          <p:nvPr>
            <p:ph type="pic" idx="2"/>
          </p:nvPr>
        </p:nvSpPr>
        <p:spPr>
          <a:xfrm>
            <a:off x="114300" y="112713"/>
            <a:ext cx="8915400" cy="4918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body" idx="1"/>
          </p:nvPr>
        </p:nvSpPr>
        <p:spPr>
          <a:xfrm>
            <a:off x="411479" y="347470"/>
            <a:ext cx="5303400" cy="237600"/>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6" name="Shape 106"/>
          <p:cNvSpPr txBox="1">
            <a:spLocks noGrp="1"/>
          </p:cNvSpPr>
          <p:nvPr>
            <p:ph type="body" idx="3"/>
          </p:nvPr>
        </p:nvSpPr>
        <p:spPr>
          <a:xfrm>
            <a:off x="411479" y="548068"/>
            <a:ext cx="5303400" cy="8145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Main Page">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9" name="Shape 109"/>
          <p:cNvSpPr txBox="1">
            <a:spLocks noGrp="1"/>
          </p:cNvSpPr>
          <p:nvPr>
            <p:ph type="sldNum" idx="12"/>
          </p:nvPr>
        </p:nvSpPr>
        <p:spPr>
          <a:xfrm>
            <a:off x="48247" y="4861462"/>
            <a:ext cx="373200" cy="2739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110" name="Shape 11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8_Blank">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411479" y="347470"/>
            <a:ext cx="5303400" cy="237600"/>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3" name="Shape 113"/>
          <p:cNvSpPr txBox="1">
            <a:spLocks noGrp="1"/>
          </p:cNvSpPr>
          <p:nvPr>
            <p:ph type="body" idx="2"/>
          </p:nvPr>
        </p:nvSpPr>
        <p:spPr>
          <a:xfrm>
            <a:off x="411479" y="548068"/>
            <a:ext cx="5303400" cy="8145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7_Blank">
    <p:spTree>
      <p:nvGrpSpPr>
        <p:cNvPr id="1" name="Shape 114"/>
        <p:cNvGrpSpPr/>
        <p:nvPr/>
      </p:nvGrpSpPr>
      <p:grpSpPr>
        <a:xfrm>
          <a:off x="0" y="0"/>
          <a:ext cx="0" cy="0"/>
          <a:chOff x="0" y="0"/>
          <a:chExt cx="0" cy="0"/>
        </a:xfrm>
      </p:grpSpPr>
      <p:sp>
        <p:nvSpPr>
          <p:cNvPr id="115" name="Shape 115"/>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6" name="Shape 116"/>
          <p:cNvSpPr>
            <a:spLocks noGrp="1"/>
          </p:cNvSpPr>
          <p:nvPr>
            <p:ph type="pic" idx="2"/>
          </p:nvPr>
        </p:nvSpPr>
        <p:spPr>
          <a:xfrm>
            <a:off x="114300" y="112713"/>
            <a:ext cx="8915400" cy="4918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age">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20" name="Shape 20"/>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Blank">
    <p:spTree>
      <p:nvGrpSpPr>
        <p:cNvPr id="1" name="Shape 117"/>
        <p:cNvGrpSpPr/>
        <p:nvPr/>
      </p:nvGrpSpPr>
      <p:grpSpPr>
        <a:xfrm>
          <a:off x="0" y="0"/>
          <a:ext cx="0" cy="0"/>
          <a:chOff x="0" y="0"/>
          <a:chExt cx="0" cy="0"/>
        </a:xfrm>
      </p:grpSpPr>
      <p:sp>
        <p:nvSpPr>
          <p:cNvPr id="118" name="Shape 118"/>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
        <p:nvSpPr>
          <p:cNvPr id="119" name="Shape 119"/>
          <p:cNvSpPr/>
          <p:nvPr/>
        </p:nvSpPr>
        <p:spPr>
          <a:xfrm>
            <a:off x="114300" y="112014"/>
            <a:ext cx="8915400" cy="4919400"/>
          </a:xfrm>
          <a:prstGeom prst="rect">
            <a:avLst/>
          </a:prstGeom>
          <a:solidFill>
            <a:srgbClr val="0E675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20" name="Shape 120"/>
          <p:cNvPicPr preferRelativeResize="0"/>
          <p:nvPr/>
        </p:nvPicPr>
        <p:blipFill rotWithShape="1">
          <a:blip r:embed="rId2">
            <a:alphaModFix/>
          </a:blip>
          <a:srcRect/>
          <a:stretch/>
        </p:blipFill>
        <p:spPr>
          <a:xfrm>
            <a:off x="8094067" y="4708314"/>
            <a:ext cx="755700" cy="1857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5_Blank">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411479" y="347470"/>
            <a:ext cx="5303400" cy="237600"/>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chemeClr val="accent1"/>
              </a:buClr>
              <a:buFont typeface="Arial"/>
              <a:buNone/>
              <a:defRPr sz="1000" b="1" i="0" u="none" strike="noStrike" cap="none">
                <a:solidFill>
                  <a:schemeClr val="accent1"/>
                </a:solidFill>
                <a:latin typeface="Arial"/>
                <a:ea typeface="Arial"/>
                <a:cs typeface="Arial"/>
                <a:sym typeface="Arial"/>
              </a:defRPr>
            </a:lvl1pPr>
            <a:lvl2pPr marL="457200" marR="0" lvl="1"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body" idx="2"/>
          </p:nvPr>
        </p:nvSpPr>
        <p:spPr>
          <a:xfrm>
            <a:off x="411479" y="548068"/>
            <a:ext cx="5303400" cy="8145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262626"/>
              </a:buClr>
              <a:buFont typeface="Arial"/>
              <a:buNone/>
              <a:defRPr sz="1600" b="0" i="0" u="none" strike="noStrike" cap="none">
                <a:solidFill>
                  <a:srgbClr val="262626"/>
                </a:solidFill>
                <a:latin typeface="Arial"/>
                <a:ea typeface="Arial"/>
                <a:cs typeface="Arial"/>
                <a:sym typeface="Arial"/>
              </a:defRPr>
            </a:lvl1pPr>
            <a:lvl2pPr marL="457200" marR="0" lvl="1"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4" name="Shape 124"/>
          <p:cNvSpPr/>
          <p:nvPr/>
        </p:nvSpPr>
        <p:spPr>
          <a:xfrm>
            <a:off x="0" y="0"/>
            <a:ext cx="9144000" cy="101700"/>
          </a:xfrm>
          <a:prstGeom prst="rect">
            <a:avLst/>
          </a:prstGeom>
          <a:solidFill>
            <a:srgbClr val="0E675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4_Blank">
    <p:spTree>
      <p:nvGrpSpPr>
        <p:cNvPr id="1" name="Shape 125"/>
        <p:cNvGrpSpPr/>
        <p:nvPr/>
      </p:nvGrpSpPr>
      <p:grpSpPr>
        <a:xfrm>
          <a:off x="0" y="0"/>
          <a:ext cx="0" cy="0"/>
          <a:chOff x="0" y="0"/>
          <a:chExt cx="0" cy="0"/>
        </a:xfrm>
      </p:grpSpPr>
      <p:sp>
        <p:nvSpPr>
          <p:cNvPr id="126" name="Shape 126"/>
          <p:cNvSpPr>
            <a:spLocks noGrp="1"/>
          </p:cNvSpPr>
          <p:nvPr>
            <p:ph type="pic" idx="2"/>
          </p:nvPr>
        </p:nvSpPr>
        <p:spPr>
          <a:xfrm>
            <a:off x="114300" y="112713"/>
            <a:ext cx="8915400" cy="49182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1"/>
          </p:nvPr>
        </p:nvSpPr>
        <p:spPr>
          <a:xfrm>
            <a:off x="411479" y="347470"/>
            <a:ext cx="5303400" cy="237600"/>
          </a:xfrm>
          <a:prstGeom prst="rect">
            <a:avLst/>
          </a:prstGeom>
          <a:noFill/>
          <a:ln>
            <a:noFill/>
          </a:ln>
        </p:spPr>
        <p:txBody>
          <a:bodyPr lIns="91425" tIns="91425" rIns="91425" bIns="91425" anchor="t" anchorCtr="0"/>
          <a:lstStyle>
            <a:lvl1pPr marL="0" marR="0" lvl="0" indent="0" algn="l" rtl="0">
              <a:lnSpc>
                <a:spcPct val="100000"/>
              </a:lnSpc>
              <a:spcBef>
                <a:spcPts val="200"/>
              </a:spcBef>
              <a:spcAft>
                <a:spcPts val="0"/>
              </a:spcAft>
              <a:buClr>
                <a:schemeClr val="accent1"/>
              </a:buClr>
              <a:buFont typeface="Arial"/>
              <a:buNone/>
              <a:defRPr sz="1000" b="1" i="0" u="none" strike="noStrike" cap="none">
                <a:solidFill>
                  <a:schemeClr val="accent1"/>
                </a:solidFill>
                <a:latin typeface="Arial"/>
                <a:ea typeface="Arial"/>
                <a:cs typeface="Arial"/>
                <a:sym typeface="Arial"/>
              </a:defRPr>
            </a:lvl1pPr>
            <a:lvl2pPr marL="457200" marR="0" lvl="1"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lnSpc>
                <a:spcPct val="100000"/>
              </a:lnSpc>
              <a:spcBef>
                <a:spcPts val="200"/>
              </a:spcBef>
              <a:spcAft>
                <a:spcPts val="0"/>
              </a:spcAft>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body" idx="3"/>
          </p:nvPr>
        </p:nvSpPr>
        <p:spPr>
          <a:xfrm>
            <a:off x="411479" y="548068"/>
            <a:ext cx="5303400" cy="8145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262626"/>
              </a:buClr>
              <a:buFont typeface="Arial"/>
              <a:buNone/>
              <a:defRPr sz="1600" b="0" i="0" u="none" strike="noStrike" cap="none">
                <a:solidFill>
                  <a:srgbClr val="262626"/>
                </a:solidFill>
                <a:latin typeface="Arial"/>
                <a:ea typeface="Arial"/>
                <a:cs typeface="Arial"/>
                <a:sym typeface="Arial"/>
              </a:defRPr>
            </a:lvl1pPr>
            <a:lvl2pPr marL="457200" marR="0" lvl="1"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52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9_Blank">
    <p:spTree>
      <p:nvGrpSpPr>
        <p:cNvPr id="1" name="Shape 129"/>
        <p:cNvGrpSpPr/>
        <p:nvPr/>
      </p:nvGrpSpPr>
      <p:grpSpPr>
        <a:xfrm>
          <a:off x="0" y="0"/>
          <a:ext cx="0" cy="0"/>
          <a:chOff x="0" y="0"/>
          <a:chExt cx="0" cy="0"/>
        </a:xfrm>
      </p:grpSpPr>
      <p:sp>
        <p:nvSpPr>
          <p:cNvPr id="130" name="Shape 130"/>
          <p:cNvSpPr/>
          <p:nvPr/>
        </p:nvSpPr>
        <p:spPr>
          <a:xfrm>
            <a:off x="0" y="0"/>
            <a:ext cx="9144000" cy="101700"/>
          </a:xfrm>
          <a:prstGeom prst="rect">
            <a:avLst/>
          </a:prstGeom>
          <a:solidFill>
            <a:srgbClr val="0E675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 Blank logo">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plit">
    <p:spTree>
      <p:nvGrpSpPr>
        <p:cNvPr id="1" name="Shape 135"/>
        <p:cNvGrpSpPr/>
        <p:nvPr/>
      </p:nvGrpSpPr>
      <p:grpSpPr>
        <a:xfrm>
          <a:off x="0" y="0"/>
          <a:ext cx="0" cy="0"/>
          <a:chOff x="0" y="0"/>
          <a:chExt cx="0" cy="0"/>
        </a:xfrm>
      </p:grpSpPr>
      <p:sp>
        <p:nvSpPr>
          <p:cNvPr id="136" name="Shape 136"/>
          <p:cNvSpPr/>
          <p:nvPr/>
        </p:nvSpPr>
        <p:spPr>
          <a:xfrm>
            <a:off x="4572000" y="0"/>
            <a:ext cx="4572000" cy="51435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37" name="Shape 137" descr="Pivotal_White.png"/>
          <p:cNvPicPr preferRelativeResize="0"/>
          <p:nvPr/>
        </p:nvPicPr>
        <p:blipFill rotWithShape="1">
          <a:blip r:embed="rId2">
            <a:alphaModFix/>
          </a:blip>
          <a:srcRect/>
          <a:stretch/>
        </p:blipFill>
        <p:spPr>
          <a:xfrm>
            <a:off x="8286414" y="4854091"/>
            <a:ext cx="712200" cy="173700"/>
          </a:xfrm>
          <a:prstGeom prst="rect">
            <a:avLst/>
          </a:prstGeom>
          <a:noFill/>
          <a:ln>
            <a:noFill/>
          </a:ln>
        </p:spPr>
      </p:pic>
      <p:sp>
        <p:nvSpPr>
          <p:cNvPr id="138" name="Shape 138"/>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Main Page">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1" name="Shape 141"/>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42" name="Shape 142"/>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50" name="Shape 150"/>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300"/>
              </a:spcBef>
              <a:spcAft>
                <a:spcPts val="0"/>
              </a:spcAft>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lnSpc>
                <a:spcPct val="100000"/>
              </a:lnSpc>
              <a:spcBef>
                <a:spcPts val="3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lnSpc>
                <a:spcPct val="100000"/>
              </a:lnSpc>
              <a:spcBef>
                <a:spcPts val="300"/>
              </a:spcBef>
              <a:spcAft>
                <a:spcPts val="0"/>
              </a:spcAft>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lnSpc>
                <a:spcPct val="100000"/>
              </a:lnSpc>
              <a:spcBef>
                <a:spcPts val="300"/>
              </a:spcBef>
              <a:spcAft>
                <a:spcPts val="0"/>
              </a:spcAft>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7_Custom Layout">
    <p:spTree>
      <p:nvGrpSpPr>
        <p:cNvPr id="1" name="Shape 151"/>
        <p:cNvGrpSpPr/>
        <p:nvPr/>
      </p:nvGrpSpPr>
      <p:grpSpPr>
        <a:xfrm>
          <a:off x="0" y="0"/>
          <a:ext cx="0" cy="0"/>
          <a:chOff x="0" y="0"/>
          <a:chExt cx="0" cy="0"/>
        </a:xfrm>
      </p:grpSpPr>
      <p:sp>
        <p:nvSpPr>
          <p:cNvPr id="152" name="Shape 152"/>
          <p:cNvSpPr/>
          <p:nvPr/>
        </p:nvSpPr>
        <p:spPr>
          <a:xfrm>
            <a:off x="0" y="0"/>
            <a:ext cx="9144000" cy="99299"/>
          </a:xfrm>
          <a:prstGeom prst="rect">
            <a:avLst/>
          </a:prstGeom>
          <a:gradFill>
            <a:gsLst>
              <a:gs pos="0">
                <a:schemeClr val="accent2"/>
              </a:gs>
              <a:gs pos="100000">
                <a:schemeClr val="accent3"/>
              </a:gs>
            </a:gsLst>
            <a:lin ang="1800004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pic>
        <p:nvPicPr>
          <p:cNvPr id="153" name="Shape 153" descr="pivotal_white.png"/>
          <p:cNvPicPr preferRelativeResize="0"/>
          <p:nvPr/>
        </p:nvPicPr>
        <p:blipFill rotWithShape="1">
          <a:blip r:embed="rId2">
            <a:alphaModFix/>
          </a:blip>
          <a:srcRect/>
          <a:stretch/>
        </p:blipFill>
        <p:spPr>
          <a:xfrm>
            <a:off x="7788438" y="4660696"/>
            <a:ext cx="831300" cy="2043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5_Custom Layout">
    <p:spTree>
      <p:nvGrpSpPr>
        <p:cNvPr id="1" name="Shape 154"/>
        <p:cNvGrpSpPr/>
        <p:nvPr/>
      </p:nvGrpSpPr>
      <p:grpSpPr>
        <a:xfrm>
          <a:off x="0" y="0"/>
          <a:ext cx="0" cy="0"/>
          <a:chOff x="0" y="0"/>
          <a:chExt cx="0" cy="0"/>
        </a:xfrm>
      </p:grpSpPr>
      <p:sp>
        <p:nvSpPr>
          <p:cNvPr id="155" name="Shape 155"/>
          <p:cNvSpPr/>
          <p:nvPr/>
        </p:nvSpPr>
        <p:spPr>
          <a:xfrm>
            <a:off x="0" y="0"/>
            <a:ext cx="9144000" cy="99299"/>
          </a:xfrm>
          <a:prstGeom prst="rect">
            <a:avLst/>
          </a:prstGeom>
          <a:gradFill>
            <a:gsLst>
              <a:gs pos="0">
                <a:schemeClr val="accent1"/>
              </a:gs>
              <a:gs pos="100000">
                <a:srgbClr val="194945"/>
              </a:gs>
            </a:gsLst>
            <a:lin ang="18000042"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pic>
        <p:nvPicPr>
          <p:cNvPr id="156" name="Shape 156" descr="pivotal_green.png"/>
          <p:cNvPicPr preferRelativeResize="0"/>
          <p:nvPr/>
        </p:nvPicPr>
        <p:blipFill rotWithShape="1">
          <a:blip r:embed="rId2">
            <a:alphaModFix/>
          </a:blip>
          <a:srcRect/>
          <a:stretch/>
        </p:blipFill>
        <p:spPr>
          <a:xfrm>
            <a:off x="7788438" y="4656657"/>
            <a:ext cx="831300" cy="204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21"/>
        <p:cNvGrpSpPr/>
        <p:nvPr/>
      </p:nvGrpSpPr>
      <p:grpSpPr>
        <a:xfrm>
          <a:off x="0" y="0"/>
          <a:ext cx="0" cy="0"/>
          <a:chOff x="0" y="0"/>
          <a:chExt cx="0" cy="0"/>
        </a:xfrm>
      </p:grpSpPr>
      <p:sp>
        <p:nvSpPr>
          <p:cNvPr id="22" name="Shape 22"/>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23" name="Shape 2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24" name="Shape 2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25" name="Shape 2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2013 Pivotal. All rights reserved.</a:t>
            </a:r>
          </a:p>
        </p:txBody>
      </p:sp>
      <p:pic>
        <p:nvPicPr>
          <p:cNvPr id="26" name="Shape 26"/>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Main Page">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9" name="Shape 159"/>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160" name="Shape 160"/>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7F7F7F"/>
              </a:buClr>
              <a:buFont typeface="Arial"/>
              <a:buNone/>
              <a:defRPr sz="1800" b="0" i="0" u="none" strike="noStrike" cap="none">
                <a:solidFill>
                  <a:srgbClr val="7F7F7F"/>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150850"/>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3600" b="0" i="0" u="none" strike="noStrike" cap="none">
                <a:solidFill>
                  <a:srgbClr val="000000"/>
                </a:solidFill>
                <a:latin typeface="Arial"/>
                <a:ea typeface="Arial"/>
                <a:cs typeface="Arial"/>
                <a:sym typeface="Arial"/>
              </a:defRPr>
            </a:lvl1pPr>
            <a:lvl2pPr lvl="1" indent="0" algn="ctr" rtl="0">
              <a:spcBef>
                <a:spcPts val="0"/>
              </a:spcBef>
              <a:buNone/>
              <a:defRPr sz="3600"/>
            </a:lvl2pPr>
            <a:lvl3pPr lvl="2" indent="0" algn="ctr" rtl="0">
              <a:spcBef>
                <a:spcPts val="0"/>
              </a:spcBef>
              <a:buNone/>
              <a:defRPr sz="3600"/>
            </a:lvl3pPr>
            <a:lvl4pPr lvl="3" indent="0" algn="ctr" rtl="0">
              <a:spcBef>
                <a:spcPts val="0"/>
              </a:spcBef>
              <a:buNone/>
              <a:defRPr sz="3600"/>
            </a:lvl4pPr>
            <a:lvl5pPr lvl="4" indent="0" algn="ctr" rtl="0">
              <a:spcBef>
                <a:spcPts val="0"/>
              </a:spcBef>
              <a:buNone/>
              <a:defRPr sz="3600"/>
            </a:lvl5pPr>
            <a:lvl6pPr lvl="5" indent="0" algn="ctr" rtl="0">
              <a:spcBef>
                <a:spcPts val="0"/>
              </a:spcBef>
              <a:buNone/>
              <a:defRPr sz="3600"/>
            </a:lvl6pPr>
            <a:lvl7pPr lvl="6" indent="0" algn="ctr" rtl="0">
              <a:spcBef>
                <a:spcPts val="0"/>
              </a:spcBef>
              <a:buNone/>
              <a:defRPr sz="3600"/>
            </a:lvl7pPr>
            <a:lvl8pPr lvl="7" indent="0" algn="ctr" rtl="0">
              <a:spcBef>
                <a:spcPts val="0"/>
              </a:spcBef>
              <a:buNone/>
              <a:defRPr sz="3600"/>
            </a:lvl8pPr>
            <a:lvl9pPr lvl="8" indent="0" algn="ctr" rtl="0">
              <a:spcBef>
                <a:spcPts val="0"/>
              </a:spcBef>
              <a:buNone/>
              <a:defRPr sz="3600"/>
            </a:lvl9pPr>
          </a:lstStyle>
          <a:p>
            <a:endParaRPr/>
          </a:p>
        </p:txBody>
      </p:sp>
      <p:sp>
        <p:nvSpPr>
          <p:cNvPr id="163" name="Shape 16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457199" y="342231"/>
            <a:ext cx="6662400" cy="3636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C95DD"/>
              </a:buClr>
              <a:buFont typeface="Arial"/>
              <a:buNone/>
              <a:defRPr sz="3200" b="0" i="0" u="none" strike="noStrike" cap="none">
                <a:solidFill>
                  <a:srgbClr val="2C95DD"/>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6" name="Shape 166"/>
          <p:cNvSpPr txBox="1">
            <a:spLocks noGrp="1"/>
          </p:cNvSpPr>
          <p:nvPr>
            <p:ph type="body" idx="1"/>
          </p:nvPr>
        </p:nvSpPr>
        <p:spPr>
          <a:xfrm>
            <a:off x="457200" y="1519379"/>
            <a:ext cx="8229600" cy="3075299"/>
          </a:xfrm>
          <a:prstGeom prst="rect">
            <a:avLst/>
          </a:prstGeom>
          <a:noFill/>
          <a:ln>
            <a:noFill/>
          </a:ln>
        </p:spPr>
        <p:txBody>
          <a:bodyPr lIns="91425" tIns="91425" rIns="91425" bIns="91425" anchor="t" anchorCtr="0"/>
          <a:lstStyle>
            <a:lvl1pPr marL="228600" marR="0" lvl="0" indent="127000" algn="l" rtl="0">
              <a:lnSpc>
                <a:spcPct val="100000"/>
              </a:lnSpc>
              <a:spcBef>
                <a:spcPts val="560"/>
              </a:spcBef>
              <a:spcAft>
                <a:spcPts val="0"/>
              </a:spcAft>
              <a:buClr>
                <a:srgbClr val="2C95DD"/>
              </a:buClr>
              <a:buSzPct val="100000"/>
              <a:buFont typeface="Arial"/>
              <a:buChar char="•"/>
              <a:defRPr sz="2800" b="0" i="0" u="none" strike="noStrike" cap="none">
                <a:solidFill>
                  <a:srgbClr val="878787"/>
                </a:solidFill>
                <a:latin typeface="Arial"/>
                <a:ea typeface="Arial"/>
                <a:cs typeface="Arial"/>
                <a:sym typeface="Arial"/>
              </a:defRPr>
            </a:lvl1pPr>
            <a:lvl2pPr marL="742950" marR="0" lvl="1" indent="19050" algn="l" rtl="0">
              <a:lnSpc>
                <a:spcPct val="100000"/>
              </a:lnSpc>
              <a:spcBef>
                <a:spcPts val="480"/>
              </a:spcBef>
              <a:spcAft>
                <a:spcPts val="0"/>
              </a:spcAft>
              <a:buClr>
                <a:srgbClr val="2C95DD"/>
              </a:buClr>
              <a:buSzPct val="100000"/>
              <a:buFont typeface="Arial"/>
              <a:buChar char="–"/>
              <a:defRPr sz="2400" b="0" i="0" u="none" strike="noStrike" cap="none">
                <a:solidFill>
                  <a:srgbClr val="878787"/>
                </a:solidFill>
                <a:latin typeface="Arial"/>
                <a:ea typeface="Arial"/>
                <a:cs typeface="Arial"/>
                <a:sym typeface="Arial"/>
              </a:defRPr>
            </a:lvl2pPr>
            <a:lvl3pPr marL="1143000" marR="0" lvl="2" indent="25400" algn="l" rtl="0">
              <a:lnSpc>
                <a:spcPct val="100000"/>
              </a:lnSpc>
              <a:spcBef>
                <a:spcPts val="400"/>
              </a:spcBef>
              <a:spcAft>
                <a:spcPts val="0"/>
              </a:spcAft>
              <a:buClr>
                <a:srgbClr val="2C95DD"/>
              </a:buClr>
              <a:buSzPct val="100000"/>
              <a:buFont typeface="Arial"/>
              <a:buChar char="•"/>
              <a:defRPr sz="2000" b="0" i="0" u="none" strike="noStrike" cap="none">
                <a:solidFill>
                  <a:srgbClr val="878787"/>
                </a:solidFill>
                <a:latin typeface="Arial"/>
                <a:ea typeface="Arial"/>
                <a:cs typeface="Arial"/>
                <a:sym typeface="Arial"/>
              </a:defRPr>
            </a:lvl3pPr>
            <a:lvl4pPr marL="1600200" marR="0" lvl="3" indent="0" algn="l" rtl="0">
              <a:lnSpc>
                <a:spcPct val="100000"/>
              </a:lnSpc>
              <a:spcBef>
                <a:spcPts val="360"/>
              </a:spcBef>
              <a:spcAft>
                <a:spcPts val="0"/>
              </a:spcAft>
              <a:buClr>
                <a:srgbClr val="2C95DD"/>
              </a:buClr>
              <a:buSzPct val="100000"/>
              <a:buFont typeface="Arial"/>
              <a:buChar char="–"/>
              <a:defRPr sz="1800" b="0" i="0" u="none" strike="noStrike" cap="none">
                <a:solidFill>
                  <a:srgbClr val="878787"/>
                </a:solidFill>
                <a:latin typeface="Arial"/>
                <a:ea typeface="Arial"/>
                <a:cs typeface="Arial"/>
                <a:sym typeface="Arial"/>
              </a:defRPr>
            </a:lvl4pPr>
            <a:lvl5pPr marL="2057400" marR="0" lvl="4" indent="0" algn="l" rtl="0">
              <a:lnSpc>
                <a:spcPct val="100000"/>
              </a:lnSpc>
              <a:spcBef>
                <a:spcPts val="360"/>
              </a:spcBef>
              <a:spcAft>
                <a:spcPts val="0"/>
              </a:spcAft>
              <a:buClr>
                <a:srgbClr val="2C95DD"/>
              </a:buClr>
              <a:buSzPct val="100000"/>
              <a:buFont typeface="Arial"/>
              <a:buChar char="»"/>
              <a:defRPr sz="1800" b="0" i="0" u="none" strike="noStrike" cap="none">
                <a:solidFill>
                  <a:srgbClr val="878787"/>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167" name="Shape 167"/>
          <p:cNvCxnSpPr/>
          <p:nvPr/>
        </p:nvCxnSpPr>
        <p:spPr>
          <a:xfrm>
            <a:off x="0" y="952604"/>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168"/>
        <p:cNvGrpSpPr/>
        <p:nvPr/>
      </p:nvGrpSpPr>
      <p:grpSpPr>
        <a:xfrm>
          <a:off x="0" y="0"/>
          <a:ext cx="0" cy="0"/>
          <a:chOff x="0" y="0"/>
          <a:chExt cx="0" cy="0"/>
        </a:xfrm>
      </p:grpSpPr>
      <p:sp>
        <p:nvSpPr>
          <p:cNvPr id="169" name="Shape 169"/>
          <p:cNvSpPr/>
          <p:nvPr/>
        </p:nvSpPr>
        <p:spPr>
          <a:xfrm>
            <a:off x="0" y="0"/>
            <a:ext cx="9144000" cy="5143500"/>
          </a:xfrm>
          <a:prstGeom prst="rect">
            <a:avLst/>
          </a:prstGeom>
          <a:solidFill>
            <a:srgbClr val="01786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70" name="Shape 170" descr="Pivotal_TealOnWhite_RGB-2.eps"/>
          <p:cNvPicPr preferRelativeResize="0"/>
          <p:nvPr/>
        </p:nvPicPr>
        <p:blipFill rotWithShape="1">
          <a:blip r:embed="rId2">
            <a:alphaModFix/>
          </a:blip>
          <a:srcRect/>
          <a:stretch/>
        </p:blipFill>
        <p:spPr>
          <a:xfrm>
            <a:off x="2695467" y="2124993"/>
            <a:ext cx="3872400" cy="906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Divider">
    <p:spTree>
      <p:nvGrpSpPr>
        <p:cNvPr id="1" name="Shape 171"/>
        <p:cNvGrpSpPr/>
        <p:nvPr/>
      </p:nvGrpSpPr>
      <p:grpSpPr>
        <a:xfrm>
          <a:off x="0" y="0"/>
          <a:ext cx="0" cy="0"/>
          <a:chOff x="0" y="0"/>
          <a:chExt cx="0" cy="0"/>
        </a:xfrm>
      </p:grpSpPr>
      <p:sp>
        <p:nvSpPr>
          <p:cNvPr id="172" name="Shape 172"/>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73" name="Shape 173"/>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01786E"/>
              </a:buClr>
              <a:buFont typeface="Arial"/>
              <a:buNone/>
              <a:defRPr sz="4400" b="0" i="0" u="none" strike="noStrike" cap="none">
                <a:solidFill>
                  <a:srgbClr val="01786E"/>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4" name="Shape 174"/>
          <p:cNvSpPr txBox="1">
            <a:spLocks noGrp="1"/>
          </p:cNvSpPr>
          <p:nvPr>
            <p:ph type="body" idx="1"/>
          </p:nvPr>
        </p:nvSpPr>
        <p:spPr>
          <a:xfrm>
            <a:off x="1026053" y="2447126"/>
            <a:ext cx="6048300" cy="562800"/>
          </a:xfrm>
          <a:prstGeom prst="rect">
            <a:avLst/>
          </a:prstGeom>
          <a:noFill/>
          <a:ln>
            <a:noFill/>
          </a:ln>
        </p:spPr>
        <p:txBody>
          <a:bodyPr lIns="91425" tIns="91425" rIns="91425" bIns="91425" anchor="t" anchorCtr="0"/>
          <a:lstStyle>
            <a:lvl1pPr marL="228600" marR="0" lvl="0" indent="-228600" algn="l" rtl="0">
              <a:lnSpc>
                <a:spcPct val="100000"/>
              </a:lnSpc>
              <a:spcBef>
                <a:spcPts val="1200"/>
              </a:spcBef>
              <a:spcAft>
                <a:spcPts val="0"/>
              </a:spcAft>
              <a:buClr>
                <a:srgbClr val="1C7B70"/>
              </a:buClr>
              <a:buFont typeface="Arial"/>
              <a:buNone/>
              <a:defRPr sz="2800" b="0" i="0" u="none" strike="noStrike" cap="none">
                <a:solidFill>
                  <a:srgbClr val="182730"/>
                </a:solidFill>
                <a:latin typeface="Arial"/>
                <a:ea typeface="Arial"/>
                <a:cs typeface="Arial"/>
                <a:sym typeface="Arial"/>
              </a:defRPr>
            </a:lvl1pPr>
            <a:lvl2pPr marL="742950" marR="0" lvl="1" indent="-285750" algn="l" rtl="0">
              <a:lnSpc>
                <a:spcPct val="100000"/>
              </a:lnSpc>
              <a:spcBef>
                <a:spcPts val="300"/>
              </a:spcBef>
              <a:spcAft>
                <a:spcPts val="0"/>
              </a:spcAft>
              <a:buClr>
                <a:srgbClr val="1C7B70"/>
              </a:buClr>
              <a:buFont typeface="Arial"/>
              <a:buNone/>
              <a:defRPr sz="2000" b="0" i="0" u="none" strike="noStrike" cap="none">
                <a:solidFill>
                  <a:schemeClr val="lt2"/>
                </a:solidFill>
                <a:latin typeface="Arial"/>
                <a:ea typeface="Arial"/>
                <a:cs typeface="Arial"/>
                <a:sym typeface="Arial"/>
              </a:defRPr>
            </a:lvl2pPr>
            <a:lvl3pPr marL="1143000" marR="0" lvl="2" indent="25400" algn="l" rtl="0">
              <a:lnSpc>
                <a:spcPct val="100000"/>
              </a:lnSpc>
              <a:spcBef>
                <a:spcPts val="400"/>
              </a:spcBef>
              <a:spcAft>
                <a:spcPts val="0"/>
              </a:spcAft>
              <a:buClr>
                <a:srgbClr val="2C95DD"/>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0" algn="l" rtl="0">
              <a:lnSpc>
                <a:spcPct val="100000"/>
              </a:lnSpc>
              <a:spcBef>
                <a:spcPts val="360"/>
              </a:spcBef>
              <a:spcAft>
                <a:spcPts val="0"/>
              </a:spcAft>
              <a:buClr>
                <a:srgbClr val="2C95DD"/>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0" algn="l" rtl="0">
              <a:lnSpc>
                <a:spcPct val="100000"/>
              </a:lnSpc>
              <a:spcBef>
                <a:spcPts val="360"/>
              </a:spcBef>
              <a:spcAft>
                <a:spcPts val="0"/>
              </a:spcAft>
              <a:buClr>
                <a:srgbClr val="2C95DD"/>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7" name="Shape 177"/>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300"/>
              </a:spcBef>
              <a:spcAft>
                <a:spcPts val="0"/>
              </a:spcAft>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lnSpc>
                <a:spcPct val="100000"/>
              </a:lnSpc>
              <a:spcBef>
                <a:spcPts val="3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lnSpc>
                <a:spcPct val="100000"/>
              </a:lnSpc>
              <a:spcBef>
                <a:spcPts val="300"/>
              </a:spcBef>
              <a:spcAft>
                <a:spcPts val="0"/>
              </a:spcAft>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lnSpc>
                <a:spcPct val="100000"/>
              </a:lnSpc>
              <a:spcBef>
                <a:spcPts val="300"/>
              </a:spcBef>
              <a:spcAft>
                <a:spcPts val="0"/>
              </a:spcAft>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rgbClr val="2C95DD"/>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rgbClr val="2C95DD"/>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rgbClr val="2C95DD"/>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rgbClr val="2C95DD"/>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180" name="Shape 18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81"/>
        <p:cNvGrpSpPr/>
        <p:nvPr/>
      </p:nvGrpSpPr>
      <p:grpSpPr>
        <a:xfrm>
          <a:off x="0" y="0"/>
          <a:ext cx="0" cy="0"/>
          <a:chOff x="0" y="0"/>
          <a:chExt cx="0" cy="0"/>
        </a:xfrm>
      </p:grpSpPr>
      <p:sp>
        <p:nvSpPr>
          <p:cNvPr id="182" name="Shape 182"/>
          <p:cNvSpPr>
            <a:spLocks noGrp="1"/>
          </p:cNvSpPr>
          <p:nvPr>
            <p:ph type="pic" idx="2"/>
          </p:nvPr>
        </p:nvSpPr>
        <p:spPr>
          <a:xfrm>
            <a:off x="366712" y="1074737"/>
            <a:ext cx="2073300" cy="33831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2C95DD"/>
              </a:buClr>
              <a:buFont typeface="Arial"/>
              <a:buNone/>
              <a:defRPr sz="1600" b="0" i="0" u="none" strike="noStrike" cap="none">
                <a:solidFill>
                  <a:schemeClr val="dk1"/>
                </a:solidFill>
                <a:latin typeface="Verdana"/>
                <a:ea typeface="Verdana"/>
                <a:cs typeface="Verdana"/>
                <a:sym typeface="Verdana"/>
              </a:defRPr>
            </a:lvl1pPr>
            <a:lvl2pPr marL="457200" marR="0" lvl="1" indent="0" algn="l" rtl="0">
              <a:lnSpc>
                <a:spcPct val="100000"/>
              </a:lnSpc>
              <a:spcBef>
                <a:spcPts val="560"/>
              </a:spcBef>
              <a:spcAft>
                <a:spcPts val="0"/>
              </a:spcAft>
              <a:buClr>
                <a:srgbClr val="2C95DD"/>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rgbClr val="2C95DD"/>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83" name="Shape 183"/>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4" name="Shape 184"/>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300"/>
              </a:spcBef>
              <a:spcAft>
                <a:spcPts val="0"/>
              </a:spcAft>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lnSpc>
                <a:spcPct val="100000"/>
              </a:lnSpc>
              <a:spcBef>
                <a:spcPts val="3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lnSpc>
                <a:spcPct val="100000"/>
              </a:lnSpc>
              <a:spcBef>
                <a:spcPts val="300"/>
              </a:spcBef>
              <a:spcAft>
                <a:spcPts val="0"/>
              </a:spcAft>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lnSpc>
                <a:spcPct val="100000"/>
              </a:lnSpc>
              <a:spcBef>
                <a:spcPts val="300"/>
              </a:spcBef>
              <a:spcAft>
                <a:spcPts val="0"/>
              </a:spcAft>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85"/>
        <p:cNvGrpSpPr/>
        <p:nvPr/>
      </p:nvGrpSpPr>
      <p:grpSpPr>
        <a:xfrm>
          <a:off x="0" y="0"/>
          <a:ext cx="0" cy="0"/>
          <a:chOff x="0" y="0"/>
          <a:chExt cx="0" cy="0"/>
        </a:xfrm>
      </p:grpSpPr>
      <p:sp>
        <p:nvSpPr>
          <p:cNvPr id="186" name="Shape 186"/>
          <p:cNvSpPr>
            <a:spLocks noGrp="1"/>
          </p:cNvSpPr>
          <p:nvPr>
            <p:ph type="pic" idx="2"/>
          </p:nvPr>
        </p:nvSpPr>
        <p:spPr>
          <a:xfrm>
            <a:off x="366712" y="1419225"/>
            <a:ext cx="2073300" cy="3038400"/>
          </a:xfrm>
          <a:prstGeom prst="rect">
            <a:avLst/>
          </a:prstGeom>
          <a:noFill/>
          <a:ln>
            <a:noFill/>
          </a:ln>
        </p:spPr>
        <p:txBody>
          <a:bodyPr lIns="91425" tIns="91425" rIns="91425" bIns="91425" anchor="t" anchorCtr="0"/>
          <a:lstStyle>
            <a:lvl1pPr marL="0" marR="0" lvl="0" indent="0" algn="l" rtl="0">
              <a:lnSpc>
                <a:spcPct val="100000"/>
              </a:lnSpc>
              <a:spcBef>
                <a:spcPts val="320"/>
              </a:spcBef>
              <a:spcAft>
                <a:spcPts val="0"/>
              </a:spcAft>
              <a:buClr>
                <a:srgbClr val="2C95DD"/>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rgbClr val="2C95DD"/>
              </a:buClr>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rgbClr val="2C95DD"/>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40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100000"/>
              </a:lnSpc>
              <a:spcBef>
                <a:spcPts val="40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87" name="Shape 18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8" name="Shape 188"/>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2C95DD"/>
              </a:buClr>
              <a:buFont typeface="Arial"/>
              <a:buNone/>
              <a:defRPr sz="2000" b="0" i="0" u="none" strike="noStrike" cap="none">
                <a:solidFill>
                  <a:schemeClr val="dk1"/>
                </a:solidFill>
                <a:latin typeface="Arial"/>
                <a:ea typeface="Arial"/>
                <a:cs typeface="Arial"/>
                <a:sym typeface="Arial"/>
              </a:defRPr>
            </a:lvl1pPr>
            <a:lvl2pPr marL="457200" marR="0" lvl="1" indent="0" algn="l" rtl="0">
              <a:lnSpc>
                <a:spcPct val="100000"/>
              </a:lnSpc>
              <a:spcBef>
                <a:spcPts val="400"/>
              </a:spcBef>
              <a:spcAft>
                <a:spcPts val="0"/>
              </a:spcAft>
              <a:buClr>
                <a:srgbClr val="2C95DD"/>
              </a:buClr>
              <a:buFont typeface="Arial"/>
              <a:buNone/>
              <a:defRPr sz="2000" b="1" i="0" u="none" strike="noStrike" cap="none">
                <a:solidFill>
                  <a:schemeClr val="dk1"/>
                </a:solidFill>
                <a:latin typeface="Arial"/>
                <a:ea typeface="Arial"/>
                <a:cs typeface="Arial"/>
                <a:sym typeface="Arial"/>
              </a:defRPr>
            </a:lvl2pPr>
            <a:lvl3pPr marL="914400" marR="0" lvl="2" indent="0" algn="l" rtl="0">
              <a:lnSpc>
                <a:spcPct val="100000"/>
              </a:lnSpc>
              <a:spcBef>
                <a:spcPts val="360"/>
              </a:spcBef>
              <a:spcAft>
                <a:spcPts val="0"/>
              </a:spcAft>
              <a:buClr>
                <a:srgbClr val="2C95DD"/>
              </a:buClr>
              <a:buFont typeface="Arial"/>
              <a:buNone/>
              <a:defRPr sz="1800" b="1"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rgbClr val="2C95DD"/>
              </a:buClr>
              <a:buFont typeface="Arial"/>
              <a:buNone/>
              <a:defRPr sz="1600" b="1" i="0" u="none" strike="noStrike" cap="none">
                <a:solidFill>
                  <a:schemeClr val="dk1"/>
                </a:solidFill>
                <a:latin typeface="Arial"/>
                <a:ea typeface="Arial"/>
                <a:cs typeface="Arial"/>
                <a:sym typeface="Arial"/>
              </a:defRPr>
            </a:lvl4pPr>
            <a:lvl5pPr marL="1828800" marR="0" lvl="4" indent="0" algn="l" rtl="0">
              <a:lnSpc>
                <a:spcPct val="100000"/>
              </a:lnSpc>
              <a:spcBef>
                <a:spcPts val="320"/>
              </a:spcBef>
              <a:spcAft>
                <a:spcPts val="0"/>
              </a:spcAft>
              <a:buClr>
                <a:srgbClr val="2C95DD"/>
              </a:buClr>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body" idx="3"/>
          </p:nvPr>
        </p:nvSpPr>
        <p:spPr>
          <a:xfrm>
            <a:off x="2728913" y="1419224"/>
            <a:ext cx="6048299" cy="3038399"/>
          </a:xfrm>
          <a:prstGeom prst="rect">
            <a:avLst/>
          </a:prstGeom>
          <a:noFill/>
          <a:ln>
            <a:noFill/>
          </a:ln>
        </p:spPr>
        <p:txBody>
          <a:bodyPr lIns="91425" tIns="91425" rIns="91425" bIns="91425" anchor="t" anchorCtr="0"/>
          <a:lstStyle>
            <a:lvl1pPr marL="228600" marR="0" lvl="0" indent="76200" algn="l" rtl="0">
              <a:lnSpc>
                <a:spcPct val="100000"/>
              </a:lnSpc>
              <a:spcBef>
                <a:spcPts val="1200"/>
              </a:spcBef>
              <a:spcAft>
                <a:spcPts val="0"/>
              </a:spcAft>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31750" algn="l" rtl="0">
              <a:lnSpc>
                <a:spcPct val="100000"/>
              </a:lnSpc>
              <a:spcBef>
                <a:spcPts val="300"/>
              </a:spcBef>
              <a:spcAft>
                <a:spcPts val="0"/>
              </a:spcAft>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25400" algn="l" rtl="0">
              <a:lnSpc>
                <a:spcPct val="100000"/>
              </a:lnSpc>
              <a:spcBef>
                <a:spcPts val="3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lnSpc>
                <a:spcPct val="100000"/>
              </a:lnSpc>
              <a:spcBef>
                <a:spcPts val="300"/>
              </a:spcBef>
              <a:spcAft>
                <a:spcPts val="0"/>
              </a:spcAft>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95250" algn="l" rtl="0">
              <a:lnSpc>
                <a:spcPct val="100000"/>
              </a:lnSpc>
              <a:spcBef>
                <a:spcPts val="300"/>
              </a:spcBef>
              <a:spcAft>
                <a:spcPts val="0"/>
              </a:spcAft>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19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ldNum" idx="12"/>
          </p:nvPr>
        </p:nvSpPr>
        <p:spPr>
          <a:xfrm>
            <a:off x="3797" y="48233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a:t>
            </a:fld>
            <a:endParaRPr lang="en-US" sz="1800">
              <a:solidFill>
                <a:schemeClr val="dk1"/>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91"/>
        <p:cNvGrpSpPr/>
        <p:nvPr/>
      </p:nvGrpSpPr>
      <p:grpSpPr>
        <a:xfrm>
          <a:off x="0" y="0"/>
          <a:ext cx="0" cy="0"/>
          <a:chOff x="0" y="0"/>
          <a:chExt cx="0" cy="0"/>
        </a:xfrm>
      </p:grpSpPr>
      <p:sp>
        <p:nvSpPr>
          <p:cNvPr id="192" name="Shape 192"/>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199" name="Shape 199"/>
          <p:cNvSpPr txBox="1">
            <a:spLocks noGrp="1"/>
          </p:cNvSpPr>
          <p:nvPr>
            <p:ph type="subTitle" idx="1"/>
          </p:nvPr>
        </p:nvSpPr>
        <p:spPr>
          <a:xfrm>
            <a:off x="311700" y="2834125"/>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2150850"/>
            <a:ext cx="8520600" cy="8418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3600">
                <a:solidFill>
                  <a:schemeClr val="dk1"/>
                </a:solidFill>
              </a:defRPr>
            </a:lvl2pPr>
            <a:lvl3pPr lvl="2" indent="0" algn="ctr" rtl="0">
              <a:spcBef>
                <a:spcPts val="0"/>
              </a:spcBef>
              <a:buClr>
                <a:schemeClr val="dk1"/>
              </a:buClr>
              <a:buFont typeface="Arial"/>
              <a:buNone/>
              <a:defRPr sz="3600">
                <a:solidFill>
                  <a:schemeClr val="dk1"/>
                </a:solidFill>
              </a:defRPr>
            </a:lvl3pPr>
            <a:lvl4pPr lvl="3" indent="0" algn="ctr" rtl="0">
              <a:spcBef>
                <a:spcPts val="0"/>
              </a:spcBef>
              <a:buClr>
                <a:schemeClr val="dk1"/>
              </a:buClr>
              <a:buFont typeface="Arial"/>
              <a:buNone/>
              <a:defRPr sz="3600">
                <a:solidFill>
                  <a:schemeClr val="dk1"/>
                </a:solidFill>
              </a:defRPr>
            </a:lvl4pPr>
            <a:lvl5pPr lvl="4" indent="0" algn="ctr" rtl="0">
              <a:spcBef>
                <a:spcPts val="0"/>
              </a:spcBef>
              <a:buClr>
                <a:schemeClr val="dk1"/>
              </a:buClr>
              <a:buFont typeface="Arial"/>
              <a:buNone/>
              <a:defRPr sz="3600">
                <a:solidFill>
                  <a:schemeClr val="dk1"/>
                </a:solidFill>
              </a:defRPr>
            </a:lvl5pPr>
            <a:lvl6pPr lvl="5" indent="0" algn="ctr" rtl="0">
              <a:spcBef>
                <a:spcPts val="0"/>
              </a:spcBef>
              <a:buClr>
                <a:schemeClr val="dk1"/>
              </a:buClr>
              <a:buFont typeface="Arial"/>
              <a:buNone/>
              <a:defRPr sz="3600">
                <a:solidFill>
                  <a:schemeClr val="dk1"/>
                </a:solidFill>
              </a:defRPr>
            </a:lvl6pPr>
            <a:lvl7pPr lvl="6" indent="0" algn="ctr" rtl="0">
              <a:spcBef>
                <a:spcPts val="0"/>
              </a:spcBef>
              <a:buClr>
                <a:schemeClr val="dk1"/>
              </a:buClr>
              <a:buFont typeface="Arial"/>
              <a:buNone/>
              <a:defRPr sz="3600">
                <a:solidFill>
                  <a:schemeClr val="dk1"/>
                </a:solidFill>
              </a:defRPr>
            </a:lvl7pPr>
            <a:lvl8pPr lvl="7" indent="0" algn="ctr" rtl="0">
              <a:spcBef>
                <a:spcPts val="0"/>
              </a:spcBef>
              <a:buClr>
                <a:schemeClr val="dk1"/>
              </a:buClr>
              <a:buFont typeface="Arial"/>
              <a:buNone/>
              <a:defRPr sz="3600">
                <a:solidFill>
                  <a:schemeClr val="dk1"/>
                </a:solidFill>
              </a:defRPr>
            </a:lvl8pPr>
            <a:lvl9pPr lvl="8" indent="0" algn="ctr" rtl="0">
              <a:spcBef>
                <a:spcPts val="0"/>
              </a:spcBef>
              <a:buClr>
                <a:schemeClr val="dk1"/>
              </a:buClr>
              <a:buFont typeface="Arial"/>
              <a:buNone/>
              <a:defRPr sz="3600">
                <a:solidFill>
                  <a:schemeClr val="dk1"/>
                </a:solidFill>
              </a:defRPr>
            </a:lvl9pPr>
          </a:lstStyle>
          <a:p>
            <a:endParaRPr/>
          </a:p>
        </p:txBody>
      </p:sp>
      <p:sp>
        <p:nvSpPr>
          <p:cNvPr id="202" name="Shape 202"/>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05" name="Shape 205"/>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09" name="Shape 209"/>
          <p:cNvSpPr txBox="1">
            <a:spLocks noGrp="1"/>
          </p:cNvSpPr>
          <p:nvPr>
            <p:ph type="body" idx="1"/>
          </p:nvPr>
        </p:nvSpPr>
        <p:spPr>
          <a:xfrm>
            <a:off x="3117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10" name="Shape 210"/>
          <p:cNvSpPr txBox="1">
            <a:spLocks noGrp="1"/>
          </p:cNvSpPr>
          <p:nvPr>
            <p:ph type="body" idx="2"/>
          </p:nvPr>
        </p:nvSpPr>
        <p:spPr>
          <a:xfrm>
            <a:off x="48324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14" name="Shape 214"/>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400">
                <a:solidFill>
                  <a:schemeClr val="dk1"/>
                </a:solidFill>
              </a:defRPr>
            </a:lvl2pPr>
            <a:lvl3pPr lvl="2" indent="0" rtl="0">
              <a:spcBef>
                <a:spcPts val="0"/>
              </a:spcBef>
              <a:buClr>
                <a:schemeClr val="dk1"/>
              </a:buClr>
              <a:buFont typeface="Arial"/>
              <a:buNone/>
              <a:defRPr sz="2400">
                <a:solidFill>
                  <a:schemeClr val="dk1"/>
                </a:solidFill>
              </a:defRPr>
            </a:lvl3pPr>
            <a:lvl4pPr lvl="3" indent="0" rtl="0">
              <a:spcBef>
                <a:spcPts val="0"/>
              </a:spcBef>
              <a:buClr>
                <a:schemeClr val="dk1"/>
              </a:buClr>
              <a:buFont typeface="Arial"/>
              <a:buNone/>
              <a:defRPr sz="2400">
                <a:solidFill>
                  <a:schemeClr val="dk1"/>
                </a:solidFill>
              </a:defRPr>
            </a:lvl4pPr>
            <a:lvl5pPr lvl="4" indent="0" rtl="0">
              <a:spcBef>
                <a:spcPts val="0"/>
              </a:spcBef>
              <a:buClr>
                <a:schemeClr val="dk1"/>
              </a:buClr>
              <a:buFont typeface="Arial"/>
              <a:buNone/>
              <a:defRPr sz="2400">
                <a:solidFill>
                  <a:schemeClr val="dk1"/>
                </a:solidFill>
              </a:defRPr>
            </a:lvl5pPr>
            <a:lvl6pPr lvl="5" indent="0" rtl="0">
              <a:spcBef>
                <a:spcPts val="0"/>
              </a:spcBef>
              <a:buClr>
                <a:schemeClr val="dk1"/>
              </a:buClr>
              <a:buFont typeface="Arial"/>
              <a:buNone/>
              <a:defRPr sz="2400">
                <a:solidFill>
                  <a:schemeClr val="dk1"/>
                </a:solidFill>
              </a:defRPr>
            </a:lvl6pPr>
            <a:lvl7pPr lvl="6" indent="0" rtl="0">
              <a:spcBef>
                <a:spcPts val="0"/>
              </a:spcBef>
              <a:buClr>
                <a:schemeClr val="dk1"/>
              </a:buClr>
              <a:buFont typeface="Arial"/>
              <a:buNone/>
              <a:defRPr sz="2400">
                <a:solidFill>
                  <a:schemeClr val="dk1"/>
                </a:solidFill>
              </a:defRPr>
            </a:lvl7pPr>
            <a:lvl8pPr lvl="7" indent="0" rtl="0">
              <a:spcBef>
                <a:spcPts val="0"/>
              </a:spcBef>
              <a:buClr>
                <a:schemeClr val="dk1"/>
              </a:buClr>
              <a:buFont typeface="Arial"/>
              <a:buNone/>
              <a:defRPr sz="2400">
                <a:solidFill>
                  <a:schemeClr val="dk1"/>
                </a:solidFill>
              </a:defRPr>
            </a:lvl8pPr>
            <a:lvl9pPr lvl="8" indent="0" rtl="0">
              <a:spcBef>
                <a:spcPts val="0"/>
              </a:spcBef>
              <a:buClr>
                <a:schemeClr val="dk1"/>
              </a:buClr>
              <a:buFont typeface="Arial"/>
              <a:buNone/>
              <a:defRPr sz="2400">
                <a:solidFill>
                  <a:schemeClr val="dk1"/>
                </a:solidFill>
              </a:defRPr>
            </a:lvl9pPr>
          </a:lstStyle>
          <a:p>
            <a:endParaRPr/>
          </a:p>
        </p:txBody>
      </p:sp>
      <p:sp>
        <p:nvSpPr>
          <p:cNvPr id="217" name="Shape 217"/>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18" name="Shape 21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Main point">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4800">
                <a:solidFill>
                  <a:schemeClr val="dk1"/>
                </a:solidFill>
              </a:defRPr>
            </a:lvl2pPr>
            <a:lvl3pPr lvl="2" indent="0" rtl="0">
              <a:spcBef>
                <a:spcPts val="0"/>
              </a:spcBef>
              <a:buClr>
                <a:schemeClr val="dk1"/>
              </a:buClr>
              <a:buFont typeface="Arial"/>
              <a:buNone/>
              <a:defRPr sz="4800">
                <a:solidFill>
                  <a:schemeClr val="dk1"/>
                </a:solidFill>
              </a:defRPr>
            </a:lvl3pPr>
            <a:lvl4pPr lvl="3" indent="0" rtl="0">
              <a:spcBef>
                <a:spcPts val="0"/>
              </a:spcBef>
              <a:buClr>
                <a:schemeClr val="dk1"/>
              </a:buClr>
              <a:buFont typeface="Arial"/>
              <a:buNone/>
              <a:defRPr sz="4800">
                <a:solidFill>
                  <a:schemeClr val="dk1"/>
                </a:solidFill>
              </a:defRPr>
            </a:lvl4pPr>
            <a:lvl5pPr lvl="4" indent="0" rtl="0">
              <a:spcBef>
                <a:spcPts val="0"/>
              </a:spcBef>
              <a:buClr>
                <a:schemeClr val="dk1"/>
              </a:buClr>
              <a:buFont typeface="Arial"/>
              <a:buNone/>
              <a:defRPr sz="4800">
                <a:solidFill>
                  <a:schemeClr val="dk1"/>
                </a:solidFill>
              </a:defRPr>
            </a:lvl5pPr>
            <a:lvl6pPr lvl="5" indent="0" rtl="0">
              <a:spcBef>
                <a:spcPts val="0"/>
              </a:spcBef>
              <a:buClr>
                <a:schemeClr val="dk1"/>
              </a:buClr>
              <a:buFont typeface="Arial"/>
              <a:buNone/>
              <a:defRPr sz="4800">
                <a:solidFill>
                  <a:schemeClr val="dk1"/>
                </a:solidFill>
              </a:defRPr>
            </a:lvl6pPr>
            <a:lvl7pPr lvl="6" indent="0" rtl="0">
              <a:spcBef>
                <a:spcPts val="0"/>
              </a:spcBef>
              <a:buClr>
                <a:schemeClr val="dk1"/>
              </a:buClr>
              <a:buFont typeface="Arial"/>
              <a:buNone/>
              <a:defRPr sz="4800">
                <a:solidFill>
                  <a:schemeClr val="dk1"/>
                </a:solidFill>
              </a:defRPr>
            </a:lvl7pPr>
            <a:lvl8pPr lvl="7" indent="0" rtl="0">
              <a:spcBef>
                <a:spcPts val="0"/>
              </a:spcBef>
              <a:buClr>
                <a:schemeClr val="dk1"/>
              </a:buClr>
              <a:buFont typeface="Arial"/>
              <a:buNone/>
              <a:defRPr sz="4800">
                <a:solidFill>
                  <a:schemeClr val="dk1"/>
                </a:solidFill>
              </a:defRPr>
            </a:lvl8pPr>
            <a:lvl9pPr lvl="8" indent="0" rtl="0">
              <a:spcBef>
                <a:spcPts val="0"/>
              </a:spcBef>
              <a:buClr>
                <a:schemeClr val="dk1"/>
              </a:buClr>
              <a:buFont typeface="Arial"/>
              <a:buNone/>
              <a:defRPr sz="4800">
                <a:solidFill>
                  <a:schemeClr val="dk1"/>
                </a:solidFill>
              </a:defRPr>
            </a:lvl9pPr>
          </a:lstStyle>
          <a:p>
            <a:endParaRPr/>
          </a:p>
        </p:txBody>
      </p:sp>
      <p:sp>
        <p:nvSpPr>
          <p:cNvPr id="221" name="Shape 22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22"/>
        <p:cNvGrpSpPr/>
        <p:nvPr/>
      </p:nvGrpSpPr>
      <p:grpSpPr>
        <a:xfrm>
          <a:off x="0" y="0"/>
          <a:ext cx="0" cy="0"/>
          <a:chOff x="0" y="0"/>
          <a:chExt cx="0" cy="0"/>
        </a:xfrm>
      </p:grpSpPr>
      <p:sp>
        <p:nvSpPr>
          <p:cNvPr id="223" name="Shape 223"/>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24" name="Shape 224"/>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225" name="Shape 225"/>
          <p:cNvSpPr txBox="1">
            <a:spLocks noGrp="1"/>
          </p:cNvSpPr>
          <p:nvPr>
            <p:ph type="subTitle" idx="1"/>
          </p:nvPr>
        </p:nvSpPr>
        <p:spPr>
          <a:xfrm>
            <a:off x="265500" y="2803075"/>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226" name="Shape 226"/>
          <p:cNvSpPr txBox="1">
            <a:spLocks noGrp="1"/>
          </p:cNvSpPr>
          <p:nvPr>
            <p:ph type="body" idx="2"/>
          </p:nvPr>
        </p:nvSpPr>
        <p:spPr>
          <a:xfrm>
            <a:off x="4939500" y="724075"/>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27" name="Shape 22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aption">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30" name="Shape 230"/>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dk1"/>
              </a:buClr>
              <a:buFont typeface="Arial"/>
              <a:buNone/>
              <a:defRPr sz="4400" b="0" i="0" u="none" strike="noStrike" cap="none">
                <a:solidFill>
                  <a:schemeClr val="dk1"/>
                </a:solidFill>
                <a:latin typeface="Arial"/>
                <a:ea typeface="Arial"/>
                <a:cs typeface="Arial"/>
                <a:sym typeface="Arial"/>
              </a:defRPr>
            </a:lvl1pPr>
            <a:lvl2pPr lvl="1" indent="0" algn="l" rtl="0">
              <a:spcBef>
                <a:spcPts val="0"/>
              </a:spcBef>
              <a:spcAft>
                <a:spcPts val="0"/>
              </a:spcAft>
              <a:buNone/>
              <a:defRPr sz="1800"/>
            </a:lvl2pPr>
            <a:lvl3pPr lvl="2" indent="0" algn="l" rtl="0">
              <a:spcBef>
                <a:spcPts val="0"/>
              </a:spcBef>
              <a:spcAft>
                <a:spcPts val="0"/>
              </a:spcAft>
              <a:buNone/>
              <a:defRPr sz="1800"/>
            </a:lvl3pPr>
            <a:lvl4pPr lvl="3" indent="0" algn="l" rtl="0">
              <a:spcBef>
                <a:spcPts val="0"/>
              </a:spcBef>
              <a:spcAft>
                <a:spcPts val="0"/>
              </a:spcAft>
              <a:buNone/>
              <a:defRPr sz="1800"/>
            </a:lvl4pPr>
            <a:lvl5pPr lvl="4" indent="0" algn="l" rtl="0">
              <a:spcBef>
                <a:spcPts val="0"/>
              </a:spcBef>
              <a:spcAft>
                <a:spcPts val="0"/>
              </a:spcAft>
              <a:buNone/>
              <a:defRPr sz="1800"/>
            </a:lvl5pPr>
            <a:lvl6pPr marL="457200" lvl="5" indent="0" algn="l" rtl="0">
              <a:spcBef>
                <a:spcPts val="0"/>
              </a:spcBef>
              <a:spcAft>
                <a:spcPts val="0"/>
              </a:spcAft>
              <a:buNone/>
              <a:defRPr sz="1800"/>
            </a:lvl6pPr>
            <a:lvl7pPr marL="914400" lvl="6" indent="0" algn="l" rtl="0">
              <a:spcBef>
                <a:spcPts val="0"/>
              </a:spcBef>
              <a:spcAft>
                <a:spcPts val="0"/>
              </a:spcAft>
              <a:buNone/>
              <a:defRPr sz="1800"/>
            </a:lvl7pPr>
            <a:lvl8pPr marL="1371600" lvl="7" indent="0" algn="l" rtl="0">
              <a:spcBef>
                <a:spcPts val="0"/>
              </a:spcBef>
              <a:spcAft>
                <a:spcPts val="0"/>
              </a:spcAft>
              <a:buNone/>
              <a:defRPr sz="1800"/>
            </a:lvl8pPr>
            <a:lvl9pPr marL="1828800" lvl="8" indent="0" algn="l" rtl="0">
              <a:spcBef>
                <a:spcPts val="0"/>
              </a:spcBef>
              <a:spcAft>
                <a:spcPts val="0"/>
              </a:spcAft>
              <a:buNone/>
              <a:defRPr sz="1800"/>
            </a:lvl9pPr>
          </a:lstStyle>
          <a:p>
            <a:endParaRPr/>
          </a:p>
        </p:txBody>
      </p:sp>
      <p:sp>
        <p:nvSpPr>
          <p:cNvPr id="34" name="Shape 34"/>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39700" algn="l" rtl="0">
              <a:spcBef>
                <a:spcPts val="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Big number">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1106125"/>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12000">
                <a:solidFill>
                  <a:schemeClr val="dk1"/>
                </a:solidFill>
              </a:defRPr>
            </a:lvl2pPr>
            <a:lvl3pPr lvl="2" indent="0" algn="ctr" rtl="0">
              <a:spcBef>
                <a:spcPts val="0"/>
              </a:spcBef>
              <a:buClr>
                <a:schemeClr val="dk1"/>
              </a:buClr>
              <a:buFont typeface="Arial"/>
              <a:buNone/>
              <a:defRPr sz="12000">
                <a:solidFill>
                  <a:schemeClr val="dk1"/>
                </a:solidFill>
              </a:defRPr>
            </a:lvl3pPr>
            <a:lvl4pPr lvl="3" indent="0" algn="ctr" rtl="0">
              <a:spcBef>
                <a:spcPts val="0"/>
              </a:spcBef>
              <a:buClr>
                <a:schemeClr val="dk1"/>
              </a:buClr>
              <a:buFont typeface="Arial"/>
              <a:buNone/>
              <a:defRPr sz="12000">
                <a:solidFill>
                  <a:schemeClr val="dk1"/>
                </a:solidFill>
              </a:defRPr>
            </a:lvl4pPr>
            <a:lvl5pPr lvl="4" indent="0" algn="ctr" rtl="0">
              <a:spcBef>
                <a:spcPts val="0"/>
              </a:spcBef>
              <a:buClr>
                <a:schemeClr val="dk1"/>
              </a:buClr>
              <a:buFont typeface="Arial"/>
              <a:buNone/>
              <a:defRPr sz="12000">
                <a:solidFill>
                  <a:schemeClr val="dk1"/>
                </a:solidFill>
              </a:defRPr>
            </a:lvl5pPr>
            <a:lvl6pPr lvl="5" indent="0" algn="ctr" rtl="0">
              <a:spcBef>
                <a:spcPts val="0"/>
              </a:spcBef>
              <a:buClr>
                <a:schemeClr val="dk1"/>
              </a:buClr>
              <a:buFont typeface="Arial"/>
              <a:buNone/>
              <a:defRPr sz="12000">
                <a:solidFill>
                  <a:schemeClr val="dk1"/>
                </a:solidFill>
              </a:defRPr>
            </a:lvl6pPr>
            <a:lvl7pPr lvl="6" indent="0" algn="ctr" rtl="0">
              <a:spcBef>
                <a:spcPts val="0"/>
              </a:spcBef>
              <a:buClr>
                <a:schemeClr val="dk1"/>
              </a:buClr>
              <a:buFont typeface="Arial"/>
              <a:buNone/>
              <a:defRPr sz="12000">
                <a:solidFill>
                  <a:schemeClr val="dk1"/>
                </a:solidFill>
              </a:defRPr>
            </a:lvl7pPr>
            <a:lvl8pPr lvl="7" indent="0" algn="ctr" rtl="0">
              <a:spcBef>
                <a:spcPts val="0"/>
              </a:spcBef>
              <a:buClr>
                <a:schemeClr val="dk1"/>
              </a:buClr>
              <a:buFont typeface="Arial"/>
              <a:buNone/>
              <a:defRPr sz="12000">
                <a:solidFill>
                  <a:schemeClr val="dk1"/>
                </a:solidFill>
              </a:defRPr>
            </a:lvl8pPr>
            <a:lvl9pPr lvl="8" indent="0" algn="ctr" rtl="0">
              <a:spcBef>
                <a:spcPts val="0"/>
              </a:spcBef>
              <a:buClr>
                <a:schemeClr val="dk1"/>
              </a:buClr>
              <a:buFont typeface="Arial"/>
              <a:buNone/>
              <a:defRPr sz="12000">
                <a:solidFill>
                  <a:schemeClr val="dk1"/>
                </a:solidFill>
              </a:defRPr>
            </a:lvl9pPr>
          </a:lstStyle>
          <a:p>
            <a:endParaRPr/>
          </a:p>
        </p:txBody>
      </p:sp>
      <p:sp>
        <p:nvSpPr>
          <p:cNvPr id="233" name="Shape 233"/>
          <p:cNvSpPr txBox="1">
            <a:spLocks noGrp="1"/>
          </p:cNvSpPr>
          <p:nvPr>
            <p:ph type="body" idx="1"/>
          </p:nvPr>
        </p:nvSpPr>
        <p:spPr>
          <a:xfrm>
            <a:off x="311700"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34" name="Shape 234"/>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 Blank logo">
    <p:spTree>
      <p:nvGrpSpPr>
        <p:cNvPr id="1" name="Shape 244"/>
        <p:cNvGrpSpPr/>
        <p:nvPr/>
      </p:nvGrpSpPr>
      <p:grpSpPr>
        <a:xfrm>
          <a:off x="0" y="0"/>
          <a:ext cx="0" cy="0"/>
          <a:chOff x="0" y="0"/>
          <a:chExt cx="0" cy="0"/>
        </a:xfrm>
      </p:grpSpPr>
      <p:sp>
        <p:nvSpPr>
          <p:cNvPr id="245" name="Shape 245"/>
          <p:cNvSpPr txBox="1">
            <a:spLocks noGrp="1"/>
          </p:cNvSpPr>
          <p:nvPr>
            <p:ph type="sldNum" idx="12"/>
          </p:nvPr>
        </p:nvSpPr>
        <p:spPr>
          <a:xfrm>
            <a:off x="47625" y="4860925"/>
            <a:ext cx="374700" cy="274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6"/>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ext Upper Left">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457210" y="876495"/>
            <a:ext cx="4351200" cy="18900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Main Page">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13721" y="149918"/>
            <a:ext cx="8796900" cy="4743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2800" b="1" i="0" u="none" strike="noStrike" cap="none">
                <a:solidFill>
                  <a:srgbClr val="008774"/>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52" name="Shape 252"/>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600"/>
              </a:spcBef>
              <a:spcAft>
                <a:spcPts val="0"/>
              </a:spcAft>
              <a:buClr>
                <a:schemeClr val="accent1"/>
              </a:buClr>
              <a:buFont typeface="Arial"/>
              <a:buNone/>
              <a:defRPr sz="1800" b="0" i="0" u="none" strike="noStrike" cap="none">
                <a:solidFill>
                  <a:srgbClr val="7F7F7F"/>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ldNum" idx="12"/>
          </p:nvPr>
        </p:nvSpPr>
        <p:spPr>
          <a:xfrm>
            <a:off x="47625" y="4860925"/>
            <a:ext cx="374700" cy="2745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56" name="Shape 256"/>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342900" marR="0" lvl="0" indent="-190500" algn="l" rtl="0">
              <a:spcBef>
                <a:spcPts val="1200"/>
              </a:spcBef>
              <a:spcAft>
                <a:spcPts val="0"/>
              </a:spcAft>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spcAft>
                <a:spcPts val="0"/>
              </a:spcAft>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spcAft>
                <a:spcPts val="0"/>
              </a:spcAft>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7" marR="0" lvl="3" indent="-134937" algn="l" rtl="0">
              <a:spcBef>
                <a:spcPts val="300"/>
              </a:spcBef>
              <a:spcAft>
                <a:spcPts val="0"/>
              </a:spcAft>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spcAft>
                <a:spcPts val="0"/>
              </a:spcAft>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Lab">
    <p:spTree>
      <p:nvGrpSpPr>
        <p:cNvPr id="1" name="Shape 259"/>
        <p:cNvGrpSpPr/>
        <p:nvPr/>
      </p:nvGrpSpPr>
      <p:grpSpPr>
        <a:xfrm>
          <a:off x="0" y="0"/>
          <a:ext cx="0" cy="0"/>
          <a:chOff x="0" y="0"/>
          <a:chExt cx="0" cy="0"/>
        </a:xfrm>
      </p:grpSpPr>
      <p:sp>
        <p:nvSpPr>
          <p:cNvPr id="260" name="Shape 260"/>
          <p:cNvSpPr/>
          <p:nvPr/>
        </p:nvSpPr>
        <p:spPr>
          <a:xfrm>
            <a:off x="0" y="0"/>
            <a:ext cx="9144000" cy="1627200"/>
          </a:xfrm>
          <a:prstGeom prst="rect">
            <a:avLst/>
          </a:prstGeom>
          <a:gradFill>
            <a:gsLst>
              <a:gs pos="0">
                <a:schemeClr val="lt1"/>
              </a:gs>
              <a:gs pos="100000">
                <a:srgbClr val="BFBFBF">
                  <a:alpha val="60784"/>
                </a:srgbClr>
              </a:gs>
            </a:gsLst>
            <a:lin ang="16200038" scaled="0"/>
          </a:gradFill>
          <a:ln>
            <a:noFill/>
          </a:ln>
        </p:spPr>
        <p:txBody>
          <a:bodyPr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61" name="Shape 261"/>
          <p:cNvSpPr txBox="1">
            <a:spLocks noGrp="1"/>
          </p:cNvSpPr>
          <p:nvPr>
            <p:ph type="ctrTitle"/>
          </p:nvPr>
        </p:nvSpPr>
        <p:spPr>
          <a:xfrm>
            <a:off x="1191542" y="2102881"/>
            <a:ext cx="6048299" cy="451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ubTitle" idx="1"/>
          </p:nvPr>
        </p:nvSpPr>
        <p:spPr>
          <a:xfrm>
            <a:off x="1191616" y="2753297"/>
            <a:ext cx="6048300" cy="1426200"/>
          </a:xfrm>
          <a:prstGeom prst="rect">
            <a:avLst/>
          </a:prstGeom>
          <a:noFill/>
          <a:ln>
            <a:noFill/>
          </a:ln>
        </p:spPr>
        <p:txBody>
          <a:bodyPr lIns="91425" tIns="91425" rIns="91425" bIns="91425" anchor="t" anchorCtr="0"/>
          <a:lstStyle>
            <a:lvl1pPr marL="0" marR="0" lvl="0" indent="0" algn="l" rtl="0">
              <a:spcBef>
                <a:spcPts val="600"/>
              </a:spcBef>
              <a:spcAft>
                <a:spcPts val="0"/>
              </a:spcAft>
              <a:buClr>
                <a:schemeClr val="accent1"/>
              </a:buClr>
              <a:buFont typeface="Arial"/>
              <a:buNone/>
              <a:defRPr sz="2800" b="0" i="0" u="none" strike="noStrike" cap="none">
                <a:solidFill>
                  <a:schemeClr val="dk1"/>
                </a:solidFill>
                <a:latin typeface="Arial"/>
                <a:ea typeface="Arial"/>
                <a:cs typeface="Arial"/>
                <a:sym typeface="Arial"/>
              </a:defRPr>
            </a:lvl1pPr>
            <a:lvl2pPr marL="457200" marR="0" lvl="1" indent="0" algn="ctr" rtl="0">
              <a:spcBef>
                <a:spcPts val="600"/>
              </a:spcBef>
              <a:spcAft>
                <a:spcPts val="0"/>
              </a:spcAft>
              <a:buClr>
                <a:schemeClr val="accent1"/>
              </a:buClr>
              <a:buFont typeface="Arial"/>
              <a:buNone/>
              <a:defRPr sz="2200" b="0" i="0" u="none" strike="noStrike" cap="none">
                <a:solidFill>
                  <a:srgbClr val="949494"/>
                </a:solidFill>
                <a:latin typeface="Arial"/>
                <a:ea typeface="Arial"/>
                <a:cs typeface="Arial"/>
                <a:sym typeface="Arial"/>
              </a:defRPr>
            </a:lvl2pPr>
            <a:lvl3pPr marL="914400" marR="0" lvl="2" indent="0" algn="ctr" rtl="0">
              <a:spcBef>
                <a:spcPts val="600"/>
              </a:spcBef>
              <a:spcAft>
                <a:spcPts val="0"/>
              </a:spcAft>
              <a:buClr>
                <a:schemeClr val="accent1"/>
              </a:buClr>
              <a:buFont typeface="Arial"/>
              <a:buNone/>
              <a:defRPr sz="2000" b="0" i="0" u="none" strike="noStrike" cap="none">
                <a:solidFill>
                  <a:srgbClr val="949494"/>
                </a:solidFill>
                <a:latin typeface="Arial"/>
                <a:ea typeface="Arial"/>
                <a:cs typeface="Arial"/>
                <a:sym typeface="Arial"/>
              </a:defRPr>
            </a:lvl3pPr>
            <a:lvl4pPr marL="1371600" marR="0" lvl="3" indent="0" algn="ctr" rtl="0">
              <a:spcBef>
                <a:spcPts val="600"/>
              </a:spcBef>
              <a:spcAft>
                <a:spcPts val="0"/>
              </a:spcAft>
              <a:buClr>
                <a:schemeClr val="accent1"/>
              </a:buClr>
              <a:buFont typeface="Arial"/>
              <a:buNone/>
              <a:defRPr sz="1800" b="0" i="0" u="none" strike="noStrike" cap="none">
                <a:solidFill>
                  <a:srgbClr val="949494"/>
                </a:solidFill>
                <a:latin typeface="Arial"/>
                <a:ea typeface="Arial"/>
                <a:cs typeface="Arial"/>
                <a:sym typeface="Arial"/>
              </a:defRPr>
            </a:lvl4pPr>
            <a:lvl5pPr marL="1828800" marR="0" lvl="4" indent="0" algn="ctr" rtl="0">
              <a:spcBef>
                <a:spcPts val="600"/>
              </a:spcBef>
              <a:spcAft>
                <a:spcPts val="0"/>
              </a:spcAft>
              <a:buClr>
                <a:schemeClr val="accent1"/>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65" name="Shape 265"/>
          <p:cNvSpPr txBox="1">
            <a:spLocks noGrp="1"/>
          </p:cNvSpPr>
          <p:nvPr>
            <p:ph type="body" idx="1"/>
          </p:nvPr>
        </p:nvSpPr>
        <p:spPr>
          <a:xfrm>
            <a:off x="457200" y="876474"/>
            <a:ext cx="4038600" cy="37182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6" name="Shape 266"/>
          <p:cNvSpPr txBox="1">
            <a:spLocks noGrp="1"/>
          </p:cNvSpPr>
          <p:nvPr>
            <p:ph type="body" idx="2"/>
          </p:nvPr>
        </p:nvSpPr>
        <p:spPr>
          <a:xfrm>
            <a:off x="4648200" y="876474"/>
            <a:ext cx="4038600" cy="37182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age">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38" name="Shape 38"/>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ext Full Page">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body" idx="1"/>
          </p:nvPr>
        </p:nvSpPr>
        <p:spPr>
          <a:xfrm>
            <a:off x="457200" y="876474"/>
            <a:ext cx="8229600" cy="37182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ext Top Three Quarters">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72" name="Shape 272"/>
          <p:cNvSpPr txBox="1">
            <a:spLocks noGrp="1"/>
          </p:cNvSpPr>
          <p:nvPr>
            <p:ph type="body" idx="1"/>
          </p:nvPr>
        </p:nvSpPr>
        <p:spPr>
          <a:xfrm>
            <a:off x="457200" y="876474"/>
            <a:ext cx="8229600" cy="2676000"/>
          </a:xfrm>
          <a:prstGeom prst="rect">
            <a:avLst/>
          </a:prstGeom>
          <a:noFill/>
          <a:ln>
            <a:noFill/>
          </a:ln>
        </p:spPr>
        <p:txBody>
          <a:bodyPr lIns="91425" tIns="91425" rIns="91425" bIns="91425" anchor="t" anchorCtr="0"/>
          <a:lstStyle>
            <a:lvl1pPr marL="342900" marR="0" lvl="0" indent="-1905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333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ext Top Half">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75" name="Shape 275"/>
          <p:cNvSpPr txBox="1">
            <a:spLocks noGrp="1"/>
          </p:cNvSpPr>
          <p:nvPr>
            <p:ph type="body" idx="1"/>
          </p:nvPr>
        </p:nvSpPr>
        <p:spPr>
          <a:xfrm>
            <a:off x="457200" y="876474"/>
            <a:ext cx="8229600" cy="1840200"/>
          </a:xfrm>
          <a:prstGeom prst="rect">
            <a:avLst/>
          </a:prstGeom>
          <a:noFill/>
          <a:ln>
            <a:noFill/>
          </a:ln>
        </p:spPr>
        <p:txBody>
          <a:bodyPr lIns="91425" tIns="91425" rIns="91425" bIns="91425" anchor="t" anchorCtr="0"/>
          <a:lstStyle>
            <a:lvl1pPr marL="342900" marR="0" lvl="0" indent="-1905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333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ext Left Half">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body" idx="1"/>
          </p:nvPr>
        </p:nvSpPr>
        <p:spPr>
          <a:xfrm>
            <a:off x="457200" y="876474"/>
            <a:ext cx="4038600" cy="37182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79"/>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Slide">
    <p:spTree>
      <p:nvGrpSpPr>
        <p:cNvPr id="1" name="Shape 280"/>
        <p:cNvGrpSpPr/>
        <p:nvPr/>
      </p:nvGrpSpPr>
      <p:grpSpPr>
        <a:xfrm>
          <a:off x="0" y="0"/>
          <a:ext cx="0" cy="0"/>
          <a:chOff x="0" y="0"/>
          <a:chExt cx="0" cy="0"/>
        </a:xfrm>
      </p:grpSpPr>
      <p:sp>
        <p:nvSpPr>
          <p:cNvPr id="281" name="Shape 281"/>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Shape 282"/>
          <p:cNvSpPr/>
          <p:nvPr/>
        </p:nvSpPr>
        <p:spPr>
          <a:xfrm>
            <a:off x="0" y="4746625"/>
            <a:ext cx="9144000" cy="2904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Shape 283"/>
          <p:cNvSpPr txBox="1"/>
          <p:nvPr/>
        </p:nvSpPr>
        <p:spPr>
          <a:xfrm flipH="1">
            <a:off x="8553450" y="5041900"/>
            <a:ext cx="533400" cy="123900"/>
          </a:xfrm>
          <a:prstGeom prst="rect">
            <a:avLst/>
          </a:prstGeom>
          <a:noFill/>
          <a:ln>
            <a:noFill/>
          </a:ln>
        </p:spPr>
        <p:txBody>
          <a:bodyPr lIns="0" tIns="0" rIns="0" bIns="0" anchor="t" anchorCtr="0">
            <a:noAutofit/>
          </a:bodyPr>
          <a:lstStyle/>
          <a:p>
            <a:pPr marL="0" marR="0" lvl="0" indent="0" algn="r" rtl="0">
              <a:spcBef>
                <a:spcPts val="0"/>
              </a:spcBef>
              <a:spcAft>
                <a:spcPts val="0"/>
              </a:spcAft>
              <a:buSzPct val="25000"/>
              <a:buNone/>
            </a:pPr>
            <a:fld id="{00000000-1234-1234-1234-123412341234}" type="slidenum">
              <a:rPr lang="en-US" sz="800">
                <a:solidFill>
                  <a:srgbClr val="7F7F7F"/>
                </a:solidFill>
                <a:latin typeface="Arial"/>
                <a:ea typeface="Arial"/>
                <a:cs typeface="Arial"/>
                <a:sym typeface="Arial"/>
              </a:rPr>
              <a:t>‹#›</a:t>
            </a:fld>
            <a:endParaRPr lang="en-US" sz="800">
              <a:solidFill>
                <a:srgbClr val="7F7F7F"/>
              </a:solidFill>
              <a:latin typeface="Arial"/>
              <a:ea typeface="Arial"/>
              <a:cs typeface="Arial"/>
              <a:sym typeface="Arial"/>
            </a:endParaRPr>
          </a:p>
        </p:txBody>
      </p:sp>
      <p:sp>
        <p:nvSpPr>
          <p:cNvPr id="284" name="Shape 284"/>
          <p:cNvSpPr txBox="1"/>
          <p:nvPr/>
        </p:nvSpPr>
        <p:spPr>
          <a:xfrm>
            <a:off x="49212" y="5057775"/>
            <a:ext cx="2274900" cy="921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600">
                <a:solidFill>
                  <a:srgbClr val="7F7F7F"/>
                </a:solidFill>
                <a:latin typeface="Arial"/>
                <a:ea typeface="Arial"/>
                <a:cs typeface="Arial"/>
                <a:sym typeface="Arial"/>
              </a:rPr>
              <a:t>© Copyright 2016 Pivotal. All rights reserved.</a:t>
            </a:r>
          </a:p>
        </p:txBody>
      </p:sp>
      <p:pic>
        <p:nvPicPr>
          <p:cNvPr id="285" name="Shape 285"/>
          <p:cNvPicPr preferRelativeResize="0"/>
          <p:nvPr/>
        </p:nvPicPr>
        <p:blipFill rotWithShape="1">
          <a:blip r:embed="rId2">
            <a:alphaModFix/>
          </a:blip>
          <a:srcRect/>
          <a:stretch/>
        </p:blipFill>
        <p:spPr>
          <a:xfrm>
            <a:off x="5627687" y="325437"/>
            <a:ext cx="3200400" cy="676200"/>
          </a:xfrm>
          <a:prstGeom prst="rect">
            <a:avLst/>
          </a:prstGeom>
          <a:noFill/>
          <a:ln>
            <a:noFill/>
          </a:ln>
        </p:spPr>
      </p:pic>
      <p:pic>
        <p:nvPicPr>
          <p:cNvPr id="286" name="Shape 286" descr="Pivotal_White.png"/>
          <p:cNvPicPr preferRelativeResize="0"/>
          <p:nvPr/>
        </p:nvPicPr>
        <p:blipFill rotWithShape="1">
          <a:blip r:embed="rId3">
            <a:alphaModFix/>
          </a:blip>
          <a:srcRect/>
          <a:stretch/>
        </p:blipFill>
        <p:spPr>
          <a:xfrm>
            <a:off x="8093075" y="4749800"/>
            <a:ext cx="741300" cy="244500"/>
          </a:xfrm>
          <a:prstGeom prst="rect">
            <a:avLst/>
          </a:prstGeom>
          <a:noFill/>
          <a:ln>
            <a:noFill/>
          </a:ln>
        </p:spPr>
      </p:pic>
      <p:sp>
        <p:nvSpPr>
          <p:cNvPr id="287" name="Shape 287"/>
          <p:cNvSpPr txBox="1">
            <a:spLocks noGrp="1"/>
          </p:cNvSpPr>
          <p:nvPr>
            <p:ph type="ctrTitle"/>
          </p:nvPr>
        </p:nvSpPr>
        <p:spPr>
          <a:xfrm>
            <a:off x="890595" y="1603350"/>
            <a:ext cx="5499600" cy="1006500"/>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None/>
              <a:defRPr sz="3600" b="1" i="0" u="none" strike="noStrike" cap="none">
                <a:solidFill>
                  <a:srgbClr val="F16F3B"/>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88" name="Shape 288"/>
          <p:cNvSpPr txBox="1">
            <a:spLocks noGrp="1"/>
          </p:cNvSpPr>
          <p:nvPr>
            <p:ph type="subTitle" idx="1"/>
          </p:nvPr>
        </p:nvSpPr>
        <p:spPr>
          <a:xfrm>
            <a:off x="890594" y="2845277"/>
            <a:ext cx="6048299" cy="369300"/>
          </a:xfrm>
          <a:prstGeom prst="rect">
            <a:avLst/>
          </a:prstGeom>
          <a:noFill/>
          <a:ln>
            <a:noFill/>
          </a:ln>
        </p:spPr>
        <p:txBody>
          <a:bodyPr lIns="91425" tIns="91425" rIns="91425" bIns="91425" anchor="t" anchorCtr="0"/>
          <a:lstStyle>
            <a:lvl1pPr marL="0" marR="0" lvl="0" indent="0" algn="l" rtl="0">
              <a:spcBef>
                <a:spcPts val="0"/>
              </a:spcBef>
              <a:spcAft>
                <a:spcPts val="0"/>
              </a:spcAft>
              <a:buClr>
                <a:schemeClr val="accent1"/>
              </a:buClr>
              <a:buFont typeface="Arial"/>
              <a:buNone/>
              <a:defRPr sz="2400" b="0" i="0" u="none" strike="noStrike" cap="none">
                <a:solidFill>
                  <a:schemeClr val="accent2"/>
                </a:solidFill>
                <a:latin typeface="Arial"/>
                <a:ea typeface="Arial"/>
                <a:cs typeface="Arial"/>
                <a:sym typeface="Arial"/>
              </a:defRPr>
            </a:lvl1pPr>
            <a:lvl2pPr marL="457200" marR="0" lvl="1" indent="0" algn="ctr" rtl="0">
              <a:spcBef>
                <a:spcPts val="600"/>
              </a:spcBef>
              <a:spcAft>
                <a:spcPts val="0"/>
              </a:spcAft>
              <a:buClr>
                <a:schemeClr val="accent1"/>
              </a:buClr>
              <a:buFont typeface="Arial"/>
              <a:buNone/>
              <a:defRPr sz="2200" b="0" i="0" u="none" strike="noStrike" cap="none">
                <a:solidFill>
                  <a:srgbClr val="949494"/>
                </a:solidFill>
                <a:latin typeface="Arial"/>
                <a:ea typeface="Arial"/>
                <a:cs typeface="Arial"/>
                <a:sym typeface="Arial"/>
              </a:defRPr>
            </a:lvl2pPr>
            <a:lvl3pPr marL="914400" marR="0" lvl="2" indent="0" algn="ctr" rtl="0">
              <a:spcBef>
                <a:spcPts val="600"/>
              </a:spcBef>
              <a:spcAft>
                <a:spcPts val="0"/>
              </a:spcAft>
              <a:buClr>
                <a:schemeClr val="accent1"/>
              </a:buClr>
              <a:buFont typeface="Arial"/>
              <a:buNone/>
              <a:defRPr sz="2000" b="0" i="0" u="none" strike="noStrike" cap="none">
                <a:solidFill>
                  <a:srgbClr val="949494"/>
                </a:solidFill>
                <a:latin typeface="Arial"/>
                <a:ea typeface="Arial"/>
                <a:cs typeface="Arial"/>
                <a:sym typeface="Arial"/>
              </a:defRPr>
            </a:lvl3pPr>
            <a:lvl4pPr marL="1371600" marR="0" lvl="3" indent="0" algn="ctr" rtl="0">
              <a:spcBef>
                <a:spcPts val="600"/>
              </a:spcBef>
              <a:spcAft>
                <a:spcPts val="0"/>
              </a:spcAft>
              <a:buClr>
                <a:schemeClr val="accent1"/>
              </a:buClr>
              <a:buFont typeface="Arial"/>
              <a:buNone/>
              <a:defRPr sz="1800" b="0" i="0" u="none" strike="noStrike" cap="none">
                <a:solidFill>
                  <a:srgbClr val="949494"/>
                </a:solidFill>
                <a:latin typeface="Arial"/>
                <a:ea typeface="Arial"/>
                <a:cs typeface="Arial"/>
                <a:sym typeface="Arial"/>
              </a:defRPr>
            </a:lvl4pPr>
            <a:lvl5pPr marL="1828800" marR="0" lvl="4" indent="0" algn="ctr" rtl="0">
              <a:spcBef>
                <a:spcPts val="600"/>
              </a:spcBef>
              <a:spcAft>
                <a:spcPts val="0"/>
              </a:spcAft>
              <a:buClr>
                <a:schemeClr val="accent1"/>
              </a:buClr>
              <a:buFont typeface="Arial"/>
              <a:buNone/>
              <a:defRPr sz="1600" b="0" i="0" u="none" strike="noStrike" cap="none">
                <a:solidFill>
                  <a:srgbClr val="949494"/>
                </a:solidFill>
                <a:latin typeface="Arial"/>
                <a:ea typeface="Arial"/>
                <a:cs typeface="Arial"/>
                <a:sym typeface="Arial"/>
              </a:defRPr>
            </a:lvl5pPr>
            <a:lvl6pPr marL="2286000" marR="0" lvl="5"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6pPr>
            <a:lvl7pPr marL="2743200" marR="0" lvl="6"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7pPr>
            <a:lvl8pPr marL="3200400" marR="0" lvl="7"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8pPr>
            <a:lvl9pPr marL="3657600" marR="0" lvl="8" indent="0" algn="ctr" rtl="0">
              <a:spcBef>
                <a:spcPts val="400"/>
              </a:spcBef>
              <a:buClr>
                <a:srgbClr val="949494"/>
              </a:buClr>
              <a:buFont typeface="Arial"/>
              <a:buNone/>
              <a:defRPr sz="2000" b="0" i="0" u="none" strike="noStrike" cap="none">
                <a:solidFill>
                  <a:srgbClr val="949494"/>
                </a:solidFill>
                <a:latin typeface="Arial"/>
                <a:ea typeface="Arial"/>
                <a:cs typeface="Arial"/>
                <a:sym typeface="Arial"/>
              </a:defRPr>
            </a:lvl9pPr>
          </a:lstStyle>
          <a:p>
            <a:endParaRPr/>
          </a:p>
        </p:txBody>
      </p:sp>
      <p:sp>
        <p:nvSpPr>
          <p:cNvPr id="289" name="Shape 289"/>
          <p:cNvSpPr txBox="1">
            <a:spLocks noGrp="1"/>
          </p:cNvSpPr>
          <p:nvPr>
            <p:ph type="body" idx="2"/>
          </p:nvPr>
        </p:nvSpPr>
        <p:spPr>
          <a:xfrm>
            <a:off x="908582" y="3652851"/>
            <a:ext cx="5026500" cy="276900"/>
          </a:xfrm>
          <a:prstGeom prst="rect">
            <a:avLst/>
          </a:prstGeom>
          <a:noFill/>
          <a:ln>
            <a:noFill/>
          </a:ln>
        </p:spPr>
        <p:txBody>
          <a:bodyPr lIns="91425" tIns="91425" rIns="91425" bIns="91425" anchor="t" anchorCtr="0"/>
          <a:lstStyle>
            <a:lvl1pPr marL="342900" marR="0" lvl="0" indent="-342900" algn="l" rtl="0">
              <a:spcBef>
                <a:spcPts val="0"/>
              </a:spcBef>
              <a:spcAft>
                <a:spcPts val="0"/>
              </a:spcAft>
              <a:buClr>
                <a:schemeClr val="accent1"/>
              </a:buClr>
              <a:buFont typeface="Arial"/>
              <a:buNone/>
              <a:defRPr sz="1800" b="0" i="0" u="none" strike="noStrike" cap="none">
                <a:solidFill>
                  <a:srgbClr val="7F7F7F"/>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ext Bottom Half">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92" name="Shape 292"/>
          <p:cNvSpPr txBox="1">
            <a:spLocks noGrp="1"/>
          </p:cNvSpPr>
          <p:nvPr>
            <p:ph type="body" idx="1"/>
          </p:nvPr>
        </p:nvSpPr>
        <p:spPr>
          <a:xfrm>
            <a:off x="457200" y="2720724"/>
            <a:ext cx="8229600" cy="1840200"/>
          </a:xfrm>
          <a:prstGeom prst="rect">
            <a:avLst/>
          </a:prstGeom>
          <a:noFill/>
          <a:ln>
            <a:noFill/>
          </a:ln>
        </p:spPr>
        <p:txBody>
          <a:bodyPr lIns="91425" tIns="91425" rIns="91425" bIns="91425" anchor="t" anchorCtr="0"/>
          <a:lstStyle>
            <a:lvl1pPr marL="342900" marR="0" lvl="0" indent="-19050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33350" algn="l" rtl="0">
              <a:lnSpc>
                <a:spcPct val="100000"/>
              </a:lnSpc>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lnSpc>
                <a:spcPct val="100000"/>
              </a:lnSpc>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lnSpc>
                <a:spcPct val="100000"/>
              </a:lnSpc>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0" i="0" u="none" strike="noStrike" cap="none">
                <a:solidFill>
                  <a:srgbClr val="00685D"/>
                </a:solidFill>
                <a:latin typeface="Arial"/>
                <a:ea typeface="Arial"/>
                <a:cs typeface="Arial"/>
                <a:sym typeface="Arial"/>
              </a:defRPr>
            </a:lvl1pPr>
            <a:lvl2pPr marL="0" marR="0" lvl="1" indent="0" algn="l" rtl="0">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Title Only">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 Blank logo">
    <p:spTree>
      <p:nvGrpSpPr>
        <p:cNvPr id="1" name="Shape 301"/>
        <p:cNvGrpSpPr/>
        <p:nvPr/>
      </p:nvGrpSpPr>
      <p:grpSpPr>
        <a:xfrm>
          <a:off x="0" y="0"/>
          <a:ext cx="0" cy="0"/>
          <a:chOff x="0" y="0"/>
          <a:chExt cx="0" cy="0"/>
        </a:xfrm>
      </p:grpSpPr>
      <p:sp>
        <p:nvSpPr>
          <p:cNvPr id="302" name="Shape 302"/>
          <p:cNvSpPr txBox="1">
            <a:spLocks noGrp="1"/>
          </p:cNvSpPr>
          <p:nvPr>
            <p:ph type="sldNum" idx="12"/>
          </p:nvPr>
        </p:nvSpPr>
        <p:spPr>
          <a:xfrm>
            <a:off x="48247" y="48614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1" name="Shape 41"/>
          <p:cNvSpPr txBox="1">
            <a:spLocks noGrp="1"/>
          </p:cNvSpPr>
          <p:nvPr>
            <p:ph type="body" idx="1"/>
          </p:nvPr>
        </p:nvSpPr>
        <p:spPr>
          <a:xfrm>
            <a:off x="366712" y="1074737"/>
            <a:ext cx="8410574" cy="3382961"/>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Arial"/>
                <a:ea typeface="Arial"/>
                <a:cs typeface="Arial"/>
                <a:sym typeface="Arial"/>
              </a:defRPr>
            </a:lvl3pPr>
            <a:lvl4pPr marL="1658938" marR="0" lvl="3" indent="-84138"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05" name="Shape 305"/>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Calibri"/>
                <a:ea typeface="Calibri"/>
                <a:cs typeface="Calibri"/>
                <a:sym typeface="Calibri"/>
              </a:defRPr>
            </a:lvl3pPr>
            <a:lvl4pPr marL="1658937" marR="0" lvl="3" indent="-84137"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3200" b="1" i="0" u="none" strike="noStrike" cap="none">
                <a:solidFill>
                  <a:srgbClr val="00685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10" name="Shape 31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3" name="Shape 313"/>
          <p:cNvSpPr txBox="1">
            <a:spLocks noGrp="1"/>
          </p:cNvSpPr>
          <p:nvPr>
            <p:ph type="body" idx="1"/>
          </p:nvPr>
        </p:nvSpPr>
        <p:spPr>
          <a:xfrm>
            <a:off x="366712" y="1074737"/>
            <a:ext cx="8410500" cy="3383100"/>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Calibri"/>
                <a:ea typeface="Calibri"/>
                <a:cs typeface="Calibri"/>
                <a:sym typeface="Calibri"/>
              </a:defRPr>
            </a:lvl3pPr>
            <a:lvl4pPr marL="1658937" marR="0" lvl="3" indent="-84137"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316"/>
        <p:cNvGrpSpPr/>
        <p:nvPr/>
      </p:nvGrpSpPr>
      <p:grpSpPr>
        <a:xfrm>
          <a:off x="0" y="0"/>
          <a:ext cx="0" cy="0"/>
          <a:chOff x="0" y="0"/>
          <a:chExt cx="0" cy="0"/>
        </a:xfrm>
      </p:grpSpPr>
      <p:sp>
        <p:nvSpPr>
          <p:cNvPr id="317" name="Shape 317"/>
          <p:cNvSpPr/>
          <p:nvPr/>
        </p:nvSpPr>
        <p:spPr>
          <a:xfrm>
            <a:off x="0" y="0"/>
            <a:ext cx="9144000" cy="5143500"/>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318" name="Shape 31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a:solidFill>
                <a:srgbClr val="FFFFFF"/>
              </a:solidFill>
              <a:latin typeface="Arial"/>
              <a:ea typeface="Arial"/>
              <a:cs typeface="Arial"/>
              <a:sym typeface="Arial"/>
            </a:endParaRPr>
          </a:p>
        </p:txBody>
      </p:sp>
      <p:sp>
        <p:nvSpPr>
          <p:cNvPr id="319" name="Shape 319"/>
          <p:cNvSpPr txBox="1"/>
          <p:nvPr/>
        </p:nvSpPr>
        <p:spPr>
          <a:xfrm flipH="1">
            <a:off x="8553449" y="5021262"/>
            <a:ext cx="533400" cy="1239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320" name="Shape 320"/>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00" b="0" i="0" u="none" strike="noStrike" cap="none">
                <a:solidFill>
                  <a:srgbClr val="7F7F7F"/>
                </a:solidFill>
                <a:latin typeface="Arial"/>
                <a:ea typeface="Arial"/>
                <a:cs typeface="Arial"/>
                <a:sym typeface="Arial"/>
              </a:rPr>
              <a:t>© Copyright 2013 Pivotal. All rights reserved.</a:t>
            </a:r>
          </a:p>
        </p:txBody>
      </p:sp>
      <p:pic>
        <p:nvPicPr>
          <p:cNvPr id="321" name="Shape 321"/>
          <p:cNvPicPr preferRelativeResize="0"/>
          <p:nvPr/>
        </p:nvPicPr>
        <p:blipFill rotWithShape="1">
          <a:blip r:embed="rId2">
            <a:alphaModFix/>
          </a:blip>
          <a:srcRect/>
          <a:stretch/>
        </p:blipFill>
        <p:spPr>
          <a:xfrm>
            <a:off x="7942263" y="4713287"/>
            <a:ext cx="957300" cy="2208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322"/>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366712" y="785812"/>
            <a:ext cx="8410500" cy="3462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25" name="Shape 325"/>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326"/>
        <p:cNvGrpSpPr/>
        <p:nvPr/>
      </p:nvGrpSpPr>
      <p:grpSpPr>
        <a:xfrm>
          <a:off x="0" y="0"/>
          <a:ext cx="0" cy="0"/>
          <a:chOff x="0" y="0"/>
          <a:chExt cx="0" cy="0"/>
        </a:xfrm>
      </p:grpSpPr>
      <p:sp>
        <p:nvSpPr>
          <p:cNvPr id="327" name="Shape 327"/>
          <p:cNvSpPr>
            <a:spLocks noGrp="1"/>
          </p:cNvSpPr>
          <p:nvPr>
            <p:ph type="pic" idx="2"/>
          </p:nvPr>
        </p:nvSpPr>
        <p:spPr>
          <a:xfrm>
            <a:off x="366712" y="1074737"/>
            <a:ext cx="2073300" cy="3383100"/>
          </a:xfrm>
          <a:prstGeom prst="rect">
            <a:avLst/>
          </a:prstGeom>
          <a:noFill/>
          <a:ln>
            <a:noFill/>
          </a:ln>
        </p:spPr>
        <p:txBody>
          <a:bodyPr lIns="91425" tIns="91425" rIns="91425" bIns="91425" anchor="ctr" anchorCtr="0"/>
          <a:lstStyle>
            <a:lvl1pPr lvl="0">
              <a:spcBef>
                <a:spcPts val="0"/>
              </a:spcBef>
              <a:buNone/>
              <a:defRPr/>
            </a:lvl1pPr>
          </a:lstStyle>
          <a:p>
            <a:endParaRPr/>
          </a:p>
        </p:txBody>
      </p:sp>
      <p:sp>
        <p:nvSpPr>
          <p:cNvPr id="328" name="Shape 328"/>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29" name="Shape 329"/>
          <p:cNvSpPr txBox="1">
            <a:spLocks noGrp="1"/>
          </p:cNvSpPr>
          <p:nvPr>
            <p:ph type="body" idx="1"/>
          </p:nvPr>
        </p:nvSpPr>
        <p:spPr>
          <a:xfrm>
            <a:off x="2728913" y="1074737"/>
            <a:ext cx="6048299" cy="3383100"/>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Calibri"/>
                <a:ea typeface="Calibri"/>
                <a:cs typeface="Calibri"/>
                <a:sym typeface="Calibri"/>
              </a:defRPr>
            </a:lvl3pPr>
            <a:lvl4pPr marL="1658937" marR="0" lvl="3" indent="-84137"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Main Page">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32" name="Shape 332"/>
          <p:cNvSpPr txBox="1">
            <a:spLocks noGrp="1"/>
          </p:cNvSpPr>
          <p:nvPr>
            <p:ph type="sldNum" idx="12"/>
          </p:nvPr>
        </p:nvSpPr>
        <p:spPr>
          <a:xfrm>
            <a:off x="48247" y="48614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333" name="Shape 333"/>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4" name="Shape 334"/>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335"/>
        <p:cNvGrpSpPr/>
        <p:nvPr/>
      </p:nvGrpSpPr>
      <p:grpSpPr>
        <a:xfrm>
          <a:off x="0" y="0"/>
          <a:ext cx="0" cy="0"/>
          <a:chOff x="0" y="0"/>
          <a:chExt cx="0" cy="0"/>
        </a:xfrm>
      </p:grpSpPr>
      <p:sp>
        <p:nvSpPr>
          <p:cNvPr id="336" name="Shape 336"/>
          <p:cNvSpPr>
            <a:spLocks noGrp="1"/>
          </p:cNvSpPr>
          <p:nvPr>
            <p:ph type="pic" idx="2"/>
          </p:nvPr>
        </p:nvSpPr>
        <p:spPr>
          <a:xfrm>
            <a:off x="366716" y="1419225"/>
            <a:ext cx="2073300" cy="3038400"/>
          </a:xfrm>
          <a:prstGeom prst="rect">
            <a:avLst/>
          </a:prstGeom>
          <a:noFill/>
          <a:ln>
            <a:noFill/>
          </a:ln>
        </p:spPr>
        <p:txBody>
          <a:bodyPr lIns="91425" tIns="91425" rIns="91425" bIns="91425" anchor="ctr" anchorCtr="0"/>
          <a:lstStyle>
            <a:lvl1pPr lvl="0">
              <a:spcBef>
                <a:spcPts val="0"/>
              </a:spcBef>
              <a:buNone/>
              <a:defRPr/>
            </a:lvl1pPr>
          </a:lstStyle>
          <a:p>
            <a:endParaRPr/>
          </a:p>
        </p:txBody>
      </p:sp>
      <p:sp>
        <p:nvSpPr>
          <p:cNvPr id="337" name="Shape 337"/>
          <p:cNvSpPr txBox="1">
            <a:spLocks noGrp="1"/>
          </p:cNvSpPr>
          <p:nvPr>
            <p:ph type="title"/>
          </p:nvPr>
        </p:nvSpPr>
        <p:spPr>
          <a:xfrm>
            <a:off x="366725" y="325454"/>
            <a:ext cx="8410500"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38" name="Shape 338"/>
          <p:cNvSpPr txBox="1">
            <a:spLocks noGrp="1"/>
          </p:cNvSpPr>
          <p:nvPr>
            <p:ph type="body" idx="1"/>
          </p:nvPr>
        </p:nvSpPr>
        <p:spPr>
          <a:xfrm>
            <a:off x="366725" y="785829"/>
            <a:ext cx="8410500" cy="3462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39" name="Shape 339"/>
          <p:cNvSpPr txBox="1">
            <a:spLocks noGrp="1"/>
          </p:cNvSpPr>
          <p:nvPr>
            <p:ph type="body" idx="3"/>
          </p:nvPr>
        </p:nvSpPr>
        <p:spPr>
          <a:xfrm>
            <a:off x="2728913" y="1419224"/>
            <a:ext cx="6048299" cy="3038399"/>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Calibri"/>
                <a:ea typeface="Calibri"/>
                <a:cs typeface="Calibri"/>
                <a:sym typeface="Calibri"/>
              </a:defRPr>
            </a:lvl3pPr>
            <a:lvl4pPr marL="1658937" marR="0" lvl="3" indent="-84137"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113721" y="149918"/>
            <a:ext cx="8796900" cy="474300"/>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42" name="Shape 342"/>
          <p:cNvSpPr txBox="1">
            <a:spLocks noGrp="1"/>
          </p:cNvSpPr>
          <p:nvPr>
            <p:ph type="sldNum" idx="12"/>
          </p:nvPr>
        </p:nvSpPr>
        <p:spPr>
          <a:xfrm>
            <a:off x="3797" y="48233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7F7F7F"/>
                </a:solidFill>
                <a:latin typeface="Arial"/>
                <a:ea typeface="Arial"/>
                <a:cs typeface="Arial"/>
                <a:sym typeface="Arial"/>
              </a:rPr>
              <a:t>‹#›</a:t>
            </a:fld>
            <a:endParaRPr lang="en-US" sz="900">
              <a:solidFill>
                <a:srgbClr val="7F7F7F"/>
              </a:solidFill>
              <a:latin typeface="Arial"/>
              <a:ea typeface="Arial"/>
              <a:cs typeface="Arial"/>
              <a:sym typeface="Arial"/>
            </a:endParaRPr>
          </a:p>
        </p:txBody>
      </p:sp>
      <p:sp>
        <p:nvSpPr>
          <p:cNvPr id="343" name="Shape 343"/>
          <p:cNvSpPr txBox="1">
            <a:spLocks noGrp="1"/>
          </p:cNvSpPr>
          <p:nvPr>
            <p:ph type="body" idx="1"/>
          </p:nvPr>
        </p:nvSpPr>
        <p:spPr>
          <a:xfrm>
            <a:off x="114300" y="624362"/>
            <a:ext cx="8796300" cy="288599"/>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theme" Target="../theme/theme5.xml"/><Relationship Id="rId5" Type="http://schemas.openxmlformats.org/officeDocument/2006/relationships/image" Target="../media/image1.png"/><Relationship Id="rId1" Type="http://schemas.openxmlformats.org/officeDocument/2006/relationships/slideLayout" Target="../slideLayouts/slideLayout34.xml"/><Relationship Id="rId2"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6.xml"/><Relationship Id="rId16" Type="http://schemas.openxmlformats.org/officeDocument/2006/relationships/image" Target="../media/image5.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theme" Target="../theme/theme7.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slideLayout" Target="../slideLayouts/slideLayout73.xml"/><Relationship Id="rId13" Type="http://schemas.openxmlformats.org/officeDocument/2006/relationships/slideLayout" Target="../slideLayouts/slideLayout74.xml"/><Relationship Id="rId14" Type="http://schemas.openxmlformats.org/officeDocument/2006/relationships/slideLayout" Target="../slideLayouts/slideLayout75.xml"/><Relationship Id="rId15" Type="http://schemas.openxmlformats.org/officeDocument/2006/relationships/slideLayout" Target="../slideLayouts/slideLayout76.xml"/><Relationship Id="rId16" Type="http://schemas.openxmlformats.org/officeDocument/2006/relationships/slideLayout" Target="../slideLayouts/slideLayout77.xml"/><Relationship Id="rId17" Type="http://schemas.openxmlformats.org/officeDocument/2006/relationships/slideLayout" Target="../slideLayouts/slideLayout78.xml"/><Relationship Id="rId18" Type="http://schemas.openxmlformats.org/officeDocument/2006/relationships/theme" Target="../theme/theme8.xml"/><Relationship Id="rId19" Type="http://schemas.openxmlformats.org/officeDocument/2006/relationships/image" Target="../media/image9.png"/><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slideLayout" Target="../slideLayouts/slideLayout90.xml"/><Relationship Id="rId13" Type="http://schemas.openxmlformats.org/officeDocument/2006/relationships/slideLayout" Target="../slideLayouts/slideLayout91.xml"/><Relationship Id="rId14" Type="http://schemas.openxmlformats.org/officeDocument/2006/relationships/theme" Target="../theme/theme9.xml"/><Relationship Id="rId15" Type="http://schemas.openxmlformats.org/officeDocument/2006/relationships/image" Target="../media/image11.pn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pivotal_teal.png"/>
          <p:cNvPicPr preferRelativeResize="0"/>
          <p:nvPr/>
        </p:nvPicPr>
        <p:blipFill rotWithShape="1">
          <a:blip r:embed="rId7">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30"/>
        <p:cNvGrpSpPr/>
        <p:nvPr/>
      </p:nvGrpSpPr>
      <p:grpSpPr>
        <a:xfrm>
          <a:off x="0" y="0"/>
          <a:ext cx="0" cy="0"/>
          <a:chOff x="0" y="0"/>
          <a:chExt cx="0" cy="0"/>
        </a:xfrm>
      </p:grpSpPr>
      <p:pic>
        <p:nvPicPr>
          <p:cNvPr id="31" name="Shape 31" descr="pivotal_teal.png"/>
          <p:cNvPicPr preferRelativeResize="0"/>
          <p:nvPr/>
        </p:nvPicPr>
        <p:blipFill rotWithShape="1">
          <a:blip r:embed="rId12">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65"/>
        <p:cNvGrpSpPr/>
        <p:nvPr/>
      </p:nvGrpSpPr>
      <p:grpSpPr>
        <a:xfrm>
          <a:off x="0" y="0"/>
          <a:ext cx="0" cy="0"/>
          <a:chOff x="0" y="0"/>
          <a:chExt cx="0" cy="0"/>
        </a:xfrm>
      </p:grpSpPr>
      <p:pic>
        <p:nvPicPr>
          <p:cNvPr id="66" name="Shape 66" descr="pivotal_teal.png"/>
          <p:cNvPicPr preferRelativeResize="0"/>
          <p:nvPr/>
        </p:nvPicPr>
        <p:blipFill rotWithShape="1">
          <a:blip r:embed="rId12">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pic>
        <p:nvPicPr>
          <p:cNvPr id="132" name="Shape 132" descr="pivotal_teal.png"/>
          <p:cNvPicPr preferRelativeResize="0"/>
          <p:nvPr/>
        </p:nvPicPr>
        <p:blipFill rotWithShape="1">
          <a:blip r:embed="rId5">
            <a:alphaModFix/>
          </a:blip>
          <a:srcRect/>
          <a:stretch/>
        </p:blipFill>
        <p:spPr>
          <a:xfrm>
            <a:off x="8272779"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Shape 144"/>
          <p:cNvSpPr txBox="1"/>
          <p:nvPr/>
        </p:nvSpPr>
        <p:spPr>
          <a:xfrm flipH="1">
            <a:off x="8553450" y="5021496"/>
            <a:ext cx="533400"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sp>
        <p:nvSpPr>
          <p:cNvPr id="145" name="Shape 145"/>
          <p:cNvSpPr txBox="1"/>
          <p:nvPr/>
        </p:nvSpPr>
        <p:spPr>
          <a:xfrm>
            <a:off x="167107" y="5018448"/>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US" sz="650" b="0" i="0" u="none" strike="noStrike" cap="none">
                <a:solidFill>
                  <a:srgbClr val="7F7F7F"/>
                </a:solidFill>
                <a:latin typeface="Arial"/>
                <a:ea typeface="Arial"/>
                <a:cs typeface="Arial"/>
                <a:sym typeface="Arial"/>
              </a:rPr>
              <a:t>© 2015 Pivotal Software, Inc.  All rights reserved.</a:t>
            </a:r>
          </a:p>
        </p:txBody>
      </p:sp>
      <p:sp>
        <p:nvSpPr>
          <p:cNvPr id="146" name="Shape 146"/>
          <p:cNvSpPr/>
          <p:nvPr/>
        </p:nvSpPr>
        <p:spPr>
          <a:xfrm>
            <a:off x="0" y="4718891"/>
            <a:ext cx="9144000" cy="289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147" name="Shape 147" descr="Pivotal_White.png"/>
          <p:cNvPicPr preferRelativeResize="0"/>
          <p:nvPr/>
        </p:nvPicPr>
        <p:blipFill rotWithShape="1">
          <a:blip r:embed="rId16">
            <a:alphaModFix/>
          </a:blip>
          <a:srcRect l="18173" t="28063" r="18173" b="28054"/>
          <a:stretch/>
        </p:blipFill>
        <p:spPr>
          <a:xfrm>
            <a:off x="8167478" y="4768967"/>
            <a:ext cx="717900" cy="1938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195" name="Shape 195"/>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US" sz="1000" b="0" i="0" u="none" strike="noStrike" cap="none">
                <a:solidFill>
                  <a:schemeClr val="dk2"/>
                </a:solidFill>
                <a:latin typeface="Arial"/>
                <a:ea typeface="Arial"/>
                <a:cs typeface="Arial"/>
                <a:sym typeface="Arial"/>
              </a:rPr>
              <a:t>‹#›</a:t>
            </a:fld>
            <a:endParaRPr lang="en-US"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457200" y="19050"/>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dk2"/>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dk2"/>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dk2"/>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dk2"/>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dk2"/>
                </a:solidFill>
                <a:latin typeface="Arial"/>
                <a:ea typeface="Arial"/>
                <a:cs typeface="Arial"/>
                <a:sym typeface="Arial"/>
              </a:defRPr>
            </a:lvl9pPr>
          </a:lstStyle>
          <a:p>
            <a:endParaRPr/>
          </a:p>
        </p:txBody>
      </p:sp>
      <p:sp>
        <p:nvSpPr>
          <p:cNvPr id="239" name="Shape 239"/>
          <p:cNvSpPr txBox="1">
            <a:spLocks noGrp="1"/>
          </p:cNvSpPr>
          <p:nvPr>
            <p:ph type="body" idx="1"/>
          </p:nvPr>
        </p:nvSpPr>
        <p:spPr>
          <a:xfrm>
            <a:off x="457200" y="876300"/>
            <a:ext cx="8229600" cy="3717900"/>
          </a:xfrm>
          <a:prstGeom prst="rect">
            <a:avLst/>
          </a:prstGeom>
          <a:noFill/>
          <a:ln>
            <a:noFill/>
          </a:ln>
        </p:spPr>
        <p:txBody>
          <a:bodyPr lIns="91425" tIns="91425" rIns="91425" bIns="91425" anchor="t" anchorCtr="0"/>
          <a:lstStyle>
            <a:lvl1pPr marL="342900" marR="0" lvl="0" indent="-190500" algn="l" rtl="0">
              <a:spcBef>
                <a:spcPts val="600"/>
              </a:spcBef>
              <a:spcAft>
                <a:spcPts val="0"/>
              </a:spcAft>
              <a:buClr>
                <a:schemeClr val="accent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46050" algn="l" rtl="0">
              <a:spcBef>
                <a:spcPts val="600"/>
              </a:spcBef>
              <a:spcAft>
                <a:spcPts val="0"/>
              </a:spcAft>
              <a:buClr>
                <a:schemeClr val="accent1"/>
              </a:buClr>
              <a:buSzPct val="100000"/>
              <a:buFont typeface="Arial"/>
              <a:buChar char="–"/>
              <a:defRPr sz="2200" b="0" i="0" u="none" strike="noStrike" cap="none">
                <a:solidFill>
                  <a:schemeClr val="dk1"/>
                </a:solidFill>
                <a:latin typeface="Arial"/>
                <a:ea typeface="Arial"/>
                <a:cs typeface="Arial"/>
                <a:sym typeface="Arial"/>
              </a:defRPr>
            </a:lvl2pPr>
            <a:lvl3pPr marL="1143000" marR="0" lvl="2" indent="-101600" algn="l" rtl="0">
              <a:spcBef>
                <a:spcPts val="600"/>
              </a:spcBef>
              <a:spcAft>
                <a:spcPts val="0"/>
              </a:spcAft>
              <a:buClr>
                <a:schemeClr val="accent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600"/>
              </a:spcBef>
              <a:spcAft>
                <a:spcPts val="0"/>
              </a:spcAft>
              <a:buClr>
                <a:schemeClr val="accent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27000" algn="l" rtl="0">
              <a:spcBef>
                <a:spcPts val="600"/>
              </a:spcBef>
              <a:spcAft>
                <a:spcPts val="0"/>
              </a:spcAft>
              <a:buClr>
                <a:schemeClr val="accent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0" name="Shape 240"/>
          <p:cNvSpPr/>
          <p:nvPr/>
        </p:nvSpPr>
        <p:spPr>
          <a:xfrm>
            <a:off x="0" y="4746625"/>
            <a:ext cx="9144000" cy="290400"/>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1" name="Shape 241"/>
          <p:cNvSpPr txBox="1"/>
          <p:nvPr/>
        </p:nvSpPr>
        <p:spPr>
          <a:xfrm flipH="1">
            <a:off x="8553450" y="5041900"/>
            <a:ext cx="533400" cy="123900"/>
          </a:xfrm>
          <a:prstGeom prst="rect">
            <a:avLst/>
          </a:prstGeom>
          <a:noFill/>
          <a:ln>
            <a:noFill/>
          </a:ln>
        </p:spPr>
        <p:txBody>
          <a:bodyPr lIns="0" tIns="0" rIns="0" bIns="0" anchor="t" anchorCtr="0">
            <a:noAutofit/>
          </a:bodyPr>
          <a:lstStyle/>
          <a:p>
            <a:pPr marL="0" marR="0" lvl="0" indent="0" algn="r" rtl="0">
              <a:spcBef>
                <a:spcPts val="0"/>
              </a:spcBef>
              <a:spcAft>
                <a:spcPts val="0"/>
              </a:spcAft>
              <a:buSzPct val="25000"/>
              <a:buNone/>
            </a:pPr>
            <a:fld id="{00000000-1234-1234-1234-123412341234}" type="slidenum">
              <a:rPr lang="en-US" sz="800" b="0" i="0" u="none" strike="noStrike" cap="none">
                <a:solidFill>
                  <a:srgbClr val="7F7F7F"/>
                </a:solidFill>
                <a:latin typeface="Arial"/>
                <a:ea typeface="Arial"/>
                <a:cs typeface="Arial"/>
                <a:sym typeface="Arial"/>
              </a:rPr>
              <a:t>‹#›</a:t>
            </a:fld>
            <a:endParaRPr lang="en-US" sz="800" b="0" i="0" u="none" strike="noStrike" cap="none">
              <a:solidFill>
                <a:srgbClr val="7F7F7F"/>
              </a:solidFill>
              <a:latin typeface="Arial"/>
              <a:ea typeface="Arial"/>
              <a:cs typeface="Arial"/>
              <a:sym typeface="Arial"/>
            </a:endParaRPr>
          </a:p>
        </p:txBody>
      </p:sp>
      <p:pic>
        <p:nvPicPr>
          <p:cNvPr id="242" name="Shape 242" descr="Pivotal_White.png"/>
          <p:cNvPicPr preferRelativeResize="0"/>
          <p:nvPr/>
        </p:nvPicPr>
        <p:blipFill rotWithShape="1">
          <a:blip r:embed="rId19">
            <a:alphaModFix/>
          </a:blip>
          <a:srcRect/>
          <a:stretch/>
        </p:blipFill>
        <p:spPr>
          <a:xfrm>
            <a:off x="8093075" y="4749800"/>
            <a:ext cx="741300" cy="244500"/>
          </a:xfrm>
          <a:prstGeom prst="rect">
            <a:avLst/>
          </a:prstGeom>
          <a:noFill/>
          <a:ln>
            <a:noFill/>
          </a:ln>
        </p:spPr>
      </p:pic>
      <p:sp>
        <p:nvSpPr>
          <p:cNvPr id="243" name="Shape 243"/>
          <p:cNvSpPr txBox="1"/>
          <p:nvPr/>
        </p:nvSpPr>
        <p:spPr>
          <a:xfrm>
            <a:off x="49212" y="5057775"/>
            <a:ext cx="2274900" cy="92100"/>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600" b="0" i="0" u="none" strike="noStrike" cap="none">
                <a:solidFill>
                  <a:srgbClr val="7F7F7F"/>
                </a:solidFill>
                <a:latin typeface="Arial"/>
                <a:ea typeface="Arial"/>
                <a:cs typeface="Arial"/>
                <a:sym typeface="Arial"/>
              </a:rPr>
              <a:t>© Copyright 2016 Pivotal. All rights reserved.</a:t>
            </a: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Shape 298"/>
          <p:cNvSpPr txBox="1">
            <a:spLocks noGrp="1"/>
          </p:cNvSpPr>
          <p:nvPr>
            <p:ph type="sldNum" idx="12"/>
          </p:nvPr>
        </p:nvSpPr>
        <p:spPr>
          <a:xfrm>
            <a:off x="3797" y="4823362"/>
            <a:ext cx="373200" cy="2739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b="0" i="0" u="none" strike="noStrike" cap="none">
                <a:solidFill>
                  <a:srgbClr val="7F7F7F"/>
                </a:solidFill>
                <a:latin typeface="Arial"/>
                <a:ea typeface="Arial"/>
                <a:cs typeface="Arial"/>
                <a:sym typeface="Arial"/>
              </a:rPr>
              <a:t>‹#›</a:t>
            </a:fld>
            <a:endParaRPr lang="en-US" sz="900" b="0" i="0" u="none" strike="noStrike" cap="none">
              <a:solidFill>
                <a:srgbClr val="7F7F7F"/>
              </a:solidFill>
              <a:latin typeface="Arial"/>
              <a:ea typeface="Arial"/>
              <a:cs typeface="Arial"/>
              <a:sym typeface="Arial"/>
            </a:endParaRPr>
          </a:p>
        </p:txBody>
      </p:sp>
      <p:sp>
        <p:nvSpPr>
          <p:cNvPr id="299" name="Shape 299"/>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300" name="Shape 300" descr="pivotal_teal.png"/>
          <p:cNvPicPr preferRelativeResize="0"/>
          <p:nvPr/>
        </p:nvPicPr>
        <p:blipFill rotWithShape="1">
          <a:blip r:embed="rId15">
            <a:alphaModFix/>
          </a:blip>
          <a:srcRect/>
          <a:stretch/>
        </p:blipFill>
        <p:spPr>
          <a:xfrm>
            <a:off x="8272779" y="4855076"/>
            <a:ext cx="731400" cy="17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3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4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61.png"/><Relationship Id="rId1" Type="http://schemas.openxmlformats.org/officeDocument/2006/relationships/slideLayout" Target="../slideLayouts/slideLayout8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6" Type="http://schemas.openxmlformats.org/officeDocument/2006/relationships/image" Target="../media/image105.png"/><Relationship Id="rId47" Type="http://schemas.openxmlformats.org/officeDocument/2006/relationships/image" Target="../media/image106.png"/><Relationship Id="rId48" Type="http://schemas.openxmlformats.org/officeDocument/2006/relationships/image" Target="../media/image107.png"/><Relationship Id="rId49" Type="http://schemas.openxmlformats.org/officeDocument/2006/relationships/image" Target="../media/image108.png"/><Relationship Id="rId20" Type="http://schemas.openxmlformats.org/officeDocument/2006/relationships/image" Target="../media/image79.png"/><Relationship Id="rId21" Type="http://schemas.openxmlformats.org/officeDocument/2006/relationships/image" Target="../media/image80.jp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83.png"/><Relationship Id="rId25" Type="http://schemas.openxmlformats.org/officeDocument/2006/relationships/image" Target="../media/image84.png"/><Relationship Id="rId26" Type="http://schemas.openxmlformats.org/officeDocument/2006/relationships/image" Target="../media/image85.png"/><Relationship Id="rId27" Type="http://schemas.openxmlformats.org/officeDocument/2006/relationships/image" Target="../media/image86.png"/><Relationship Id="rId28" Type="http://schemas.openxmlformats.org/officeDocument/2006/relationships/image" Target="../media/image87.png"/><Relationship Id="rId29" Type="http://schemas.openxmlformats.org/officeDocument/2006/relationships/image" Target="../media/image88.png"/><Relationship Id="rId50" Type="http://schemas.openxmlformats.org/officeDocument/2006/relationships/image" Target="../media/image109.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2.jpg"/><Relationship Id="rId4" Type="http://schemas.openxmlformats.org/officeDocument/2006/relationships/image" Target="../media/image63.png"/><Relationship Id="rId5" Type="http://schemas.openxmlformats.org/officeDocument/2006/relationships/image" Target="../media/image64.png"/><Relationship Id="rId30" Type="http://schemas.openxmlformats.org/officeDocument/2006/relationships/image" Target="../media/image89.png"/><Relationship Id="rId31" Type="http://schemas.openxmlformats.org/officeDocument/2006/relationships/image" Target="../media/image90.png"/><Relationship Id="rId32" Type="http://schemas.openxmlformats.org/officeDocument/2006/relationships/image" Target="../media/image91.png"/><Relationship Id="rId9"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33" Type="http://schemas.openxmlformats.org/officeDocument/2006/relationships/image" Target="../media/image92.png"/><Relationship Id="rId34" Type="http://schemas.openxmlformats.org/officeDocument/2006/relationships/image" Target="../media/image93.png"/><Relationship Id="rId35" Type="http://schemas.openxmlformats.org/officeDocument/2006/relationships/image" Target="../media/image94.png"/><Relationship Id="rId36" Type="http://schemas.openxmlformats.org/officeDocument/2006/relationships/image" Target="../media/image95.png"/><Relationship Id="rId10" Type="http://schemas.openxmlformats.org/officeDocument/2006/relationships/image" Target="../media/image69.jpg"/><Relationship Id="rId11" Type="http://schemas.openxmlformats.org/officeDocument/2006/relationships/image" Target="../media/image70.png"/><Relationship Id="rId12" Type="http://schemas.openxmlformats.org/officeDocument/2006/relationships/image" Target="../media/image71.jp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jpg"/><Relationship Id="rId19" Type="http://schemas.openxmlformats.org/officeDocument/2006/relationships/image" Target="../media/image78.jpg"/><Relationship Id="rId37" Type="http://schemas.openxmlformats.org/officeDocument/2006/relationships/image" Target="../media/image96.png"/><Relationship Id="rId38" Type="http://schemas.openxmlformats.org/officeDocument/2006/relationships/image" Target="../media/image97.png"/><Relationship Id="rId39" Type="http://schemas.openxmlformats.org/officeDocument/2006/relationships/image" Target="../media/image98.png"/><Relationship Id="rId40" Type="http://schemas.openxmlformats.org/officeDocument/2006/relationships/image" Target="../media/image99.png"/><Relationship Id="rId41" Type="http://schemas.openxmlformats.org/officeDocument/2006/relationships/image" Target="../media/image100.png"/><Relationship Id="rId42" Type="http://schemas.openxmlformats.org/officeDocument/2006/relationships/image" Target="../media/image101.png"/><Relationship Id="rId43" Type="http://schemas.openxmlformats.org/officeDocument/2006/relationships/image" Target="../media/image102.png"/><Relationship Id="rId44" Type="http://schemas.openxmlformats.org/officeDocument/2006/relationships/image" Target="../media/image103.png"/><Relationship Id="rId45"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hyperlink" Target="http://cloud-foundry.meetup.com/" TargetMode="External"/><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48"/>
        <p:cNvGrpSpPr/>
        <p:nvPr/>
      </p:nvGrpSpPr>
      <p:grpSpPr>
        <a:xfrm>
          <a:off x="0" y="0"/>
          <a:ext cx="0" cy="0"/>
          <a:chOff x="0" y="0"/>
          <a:chExt cx="0" cy="0"/>
        </a:xfrm>
      </p:grpSpPr>
      <p:pic>
        <p:nvPicPr>
          <p:cNvPr id="349" name="Shape 349"/>
          <p:cNvPicPr preferRelativeResize="0"/>
          <p:nvPr/>
        </p:nvPicPr>
        <p:blipFill rotWithShape="1">
          <a:blip r:embed="rId3">
            <a:alphaModFix/>
          </a:blip>
          <a:srcRect t="5794" b="5795"/>
          <a:stretch/>
        </p:blipFill>
        <p:spPr>
          <a:xfrm>
            <a:off x="-13166" y="-130746"/>
            <a:ext cx="9170333" cy="5404994"/>
          </a:xfrm>
          <a:prstGeom prst="rect">
            <a:avLst/>
          </a:prstGeom>
          <a:noFill/>
          <a:ln>
            <a:noFill/>
          </a:ln>
        </p:spPr>
      </p:pic>
      <p:sp>
        <p:nvSpPr>
          <p:cNvPr id="350" name="Shape 350"/>
          <p:cNvSpPr/>
          <p:nvPr/>
        </p:nvSpPr>
        <p:spPr>
          <a:xfrm>
            <a:off x="-4468" y="-130746"/>
            <a:ext cx="9144000" cy="5404994"/>
          </a:xfrm>
          <a:prstGeom prst="rect">
            <a:avLst/>
          </a:prstGeom>
          <a:solidFill>
            <a:srgbClr val="182730">
              <a:alpha val="76862"/>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351" name="Shape 351" descr="pivotal_white.png"/>
          <p:cNvPicPr preferRelativeResize="0"/>
          <p:nvPr/>
        </p:nvPicPr>
        <p:blipFill rotWithShape="1">
          <a:blip r:embed="rId4">
            <a:alphaModFix/>
          </a:blip>
          <a:srcRect/>
          <a:stretch/>
        </p:blipFill>
        <p:spPr>
          <a:xfrm>
            <a:off x="753110" y="978441"/>
            <a:ext cx="1368553" cy="336279"/>
          </a:xfrm>
          <a:prstGeom prst="rect">
            <a:avLst/>
          </a:prstGeom>
          <a:noFill/>
          <a:ln>
            <a:noFill/>
          </a:ln>
        </p:spPr>
      </p:pic>
      <p:sp>
        <p:nvSpPr>
          <p:cNvPr id="352" name="Shape 352"/>
          <p:cNvSpPr txBox="1"/>
          <p:nvPr/>
        </p:nvSpPr>
        <p:spPr>
          <a:xfrm>
            <a:off x="623454" y="1898424"/>
            <a:ext cx="7897089" cy="2025170"/>
          </a:xfrm>
          <a:prstGeom prst="rect">
            <a:avLst/>
          </a:prstGeom>
          <a:noFill/>
          <a:ln>
            <a:noFill/>
          </a:ln>
          <a:effectLst>
            <a:outerShdw blurRad="63500" sx="102000" sy="102000" algn="ctr" rotWithShape="0">
              <a:srgbClr val="000000">
                <a:alpha val="40000"/>
              </a:srgbClr>
            </a:outerShdw>
          </a:effectLst>
        </p:spPr>
        <p:txBody>
          <a:bodyPr lIns="91425" tIns="45700" rIns="91425" bIns="45700" anchor="t" anchorCtr="0">
            <a:noAutofit/>
          </a:bodyPr>
          <a:lstStyle/>
          <a:p>
            <a:pPr marL="0" marR="0" lvl="0" indent="0" algn="l" rtl="0">
              <a:spcBef>
                <a:spcPts val="0"/>
              </a:spcBef>
              <a:spcAft>
                <a:spcPts val="0"/>
              </a:spcAft>
              <a:buSzPct val="25000"/>
              <a:buNone/>
            </a:pPr>
            <a:r>
              <a:rPr lang="en-US" sz="4200" b="1" i="0" u="none" strike="noStrike" cap="none">
                <a:solidFill>
                  <a:srgbClr val="00AE9E"/>
                </a:solidFill>
                <a:latin typeface="Arial"/>
                <a:ea typeface="Arial"/>
                <a:cs typeface="Arial"/>
                <a:sym typeface="Arial"/>
              </a:rPr>
              <a:t>Cloud Native Applications</a:t>
            </a:r>
          </a:p>
          <a:p>
            <a:pPr marL="0" marR="0" lvl="0" indent="0" algn="l" rtl="0">
              <a:lnSpc>
                <a:spcPct val="90000"/>
              </a:lnSpc>
              <a:spcBef>
                <a:spcPts val="1200"/>
              </a:spcBef>
              <a:spcAft>
                <a:spcPts val="0"/>
              </a:spcAft>
              <a:buSzPct val="25000"/>
              <a:buNone/>
            </a:pPr>
            <a:r>
              <a:rPr lang="en-US" sz="2400" b="1" i="0" u="none" strike="noStrike" cap="none">
                <a:solidFill>
                  <a:schemeClr val="lt1"/>
                </a:solidFill>
                <a:latin typeface="Arial"/>
                <a:ea typeface="Arial"/>
                <a:cs typeface="Arial"/>
                <a:sym typeface="Arial"/>
              </a:rPr>
              <a:t>Introduction</a:t>
            </a:r>
          </a:p>
          <a:p>
            <a:pPr marL="0" marR="0" lvl="0" indent="0" algn="l" rtl="0">
              <a:spcBef>
                <a:spcPts val="1200"/>
              </a:spcBef>
              <a:spcAft>
                <a:spcPts val="0"/>
              </a:spcAft>
              <a:buNone/>
            </a:pPr>
            <a:endParaRPr sz="4200" b="1" i="0" u="none" strike="noStrike" cap="none">
              <a:solidFill>
                <a:srgbClr val="00AE9E"/>
              </a:solidFill>
              <a:latin typeface="Arial"/>
              <a:ea typeface="Arial"/>
              <a:cs typeface="Arial"/>
              <a:sym typeface="Arial"/>
            </a:endParaRPr>
          </a:p>
        </p:txBody>
      </p:sp>
      <p:pic>
        <p:nvPicPr>
          <p:cNvPr id="353" name="Shape 353" descr="pivotal_teal.png"/>
          <p:cNvPicPr preferRelativeResize="0"/>
          <p:nvPr/>
        </p:nvPicPr>
        <p:blipFill rotWithShape="1">
          <a:blip r:embed="rId5">
            <a:alphaModFix/>
          </a:blip>
          <a:srcRect/>
          <a:stretch/>
        </p:blipFill>
        <p:spPr>
          <a:xfrm>
            <a:off x="8272779" y="4855076"/>
            <a:ext cx="731519" cy="171298"/>
          </a:xfrm>
          <a:prstGeom prst="rect">
            <a:avLst/>
          </a:prstGeom>
          <a:noFill/>
          <a:ln>
            <a:noFill/>
          </a:ln>
        </p:spPr>
      </p:pic>
      <p:pic>
        <p:nvPicPr>
          <p:cNvPr id="354" name="Shape 354" descr="GAIG.png"/>
          <p:cNvPicPr preferRelativeResize="0"/>
          <p:nvPr/>
        </p:nvPicPr>
        <p:blipFill rotWithShape="1">
          <a:blip r:embed="rId6">
            <a:alphaModFix/>
          </a:blip>
          <a:srcRect/>
          <a:stretch/>
        </p:blipFill>
        <p:spPr>
          <a:xfrm>
            <a:off x="6119085" y="248056"/>
            <a:ext cx="2561740" cy="1089395"/>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fade">
                                      <p:cBhvr>
                                        <p:cTn id="11" dur="1000"/>
                                        <p:tgtEl>
                                          <p:spTgt spid="351"/>
                                        </p:tgtEl>
                                      </p:cBhvr>
                                    </p:animEffect>
                                  </p:childTnLst>
                                </p:cTn>
                              </p:par>
                              <p:par>
                                <p:cTn id="12" presetID="10" presetClass="entr" presetSubtype="0" fill="hold" nodeType="withEffect">
                                  <p:stCondLst>
                                    <p:cond delay="0"/>
                                  </p:stCondLst>
                                  <p:childTnLst>
                                    <p:set>
                                      <p:cBhvr>
                                        <p:cTn id="13" dur="1" fill="hold">
                                          <p:stCondLst>
                                            <p:cond delay="0"/>
                                          </p:stCondLst>
                                        </p:cTn>
                                        <p:tgtEl>
                                          <p:spTgt spid="352"/>
                                        </p:tgtEl>
                                        <p:attrNameLst>
                                          <p:attrName>style.visibility</p:attrName>
                                        </p:attrNameLst>
                                      </p:cBhvr>
                                      <p:to>
                                        <p:strVal val="visible"/>
                                      </p:to>
                                    </p:set>
                                    <p:animEffect transition="in" filter="fade">
                                      <p:cBhvr>
                                        <p:cTn id="14"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113721" y="149918"/>
            <a:ext cx="87969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3000" b="0" i="0" u="none" strike="noStrike" cap="none">
                <a:solidFill>
                  <a:srgbClr val="008774"/>
                </a:solidFill>
                <a:latin typeface="Arial"/>
                <a:ea typeface="Arial"/>
                <a:cs typeface="Arial"/>
                <a:sym typeface="Arial"/>
              </a:rPr>
              <a:t>Software is changing INDUSTRIES</a:t>
            </a:r>
          </a:p>
        </p:txBody>
      </p:sp>
      <p:pic>
        <p:nvPicPr>
          <p:cNvPr id="497" name="Shape 497" descr="square.png"/>
          <p:cNvPicPr preferRelativeResize="0"/>
          <p:nvPr/>
        </p:nvPicPr>
        <p:blipFill rotWithShape="1">
          <a:blip r:embed="rId3">
            <a:alphaModFix/>
          </a:blip>
          <a:srcRect/>
          <a:stretch/>
        </p:blipFill>
        <p:spPr>
          <a:xfrm>
            <a:off x="430629" y="1598591"/>
            <a:ext cx="1675200" cy="408900"/>
          </a:xfrm>
          <a:prstGeom prst="rect">
            <a:avLst/>
          </a:prstGeom>
          <a:noFill/>
          <a:ln>
            <a:noFill/>
          </a:ln>
        </p:spPr>
      </p:pic>
      <p:pic>
        <p:nvPicPr>
          <p:cNvPr id="498" name="Shape 498" descr="airbnb.png"/>
          <p:cNvPicPr preferRelativeResize="0"/>
          <p:nvPr/>
        </p:nvPicPr>
        <p:blipFill rotWithShape="1">
          <a:blip r:embed="rId4">
            <a:alphaModFix/>
          </a:blip>
          <a:srcRect/>
          <a:stretch/>
        </p:blipFill>
        <p:spPr>
          <a:xfrm>
            <a:off x="806697" y="2598397"/>
            <a:ext cx="1248000" cy="388800"/>
          </a:xfrm>
          <a:prstGeom prst="rect">
            <a:avLst/>
          </a:prstGeom>
          <a:noFill/>
          <a:ln>
            <a:noFill/>
          </a:ln>
        </p:spPr>
      </p:pic>
      <p:pic>
        <p:nvPicPr>
          <p:cNvPr id="499" name="Shape 499" descr="uber_logo.png"/>
          <p:cNvPicPr preferRelativeResize="0"/>
          <p:nvPr/>
        </p:nvPicPr>
        <p:blipFill rotWithShape="1">
          <a:blip r:embed="rId5">
            <a:alphaModFix/>
          </a:blip>
          <a:srcRect/>
          <a:stretch/>
        </p:blipFill>
        <p:spPr>
          <a:xfrm>
            <a:off x="977848" y="3344171"/>
            <a:ext cx="905700" cy="834600"/>
          </a:xfrm>
          <a:prstGeom prst="rect">
            <a:avLst/>
          </a:prstGeom>
          <a:noFill/>
          <a:ln>
            <a:noFill/>
          </a:ln>
        </p:spPr>
      </p:pic>
      <p:pic>
        <p:nvPicPr>
          <p:cNvPr id="500" name="Shape 500" descr="Tesla.png"/>
          <p:cNvPicPr preferRelativeResize="0"/>
          <p:nvPr/>
        </p:nvPicPr>
        <p:blipFill rotWithShape="1">
          <a:blip r:embed="rId6">
            <a:alphaModFix/>
          </a:blip>
          <a:srcRect/>
          <a:stretch/>
        </p:blipFill>
        <p:spPr>
          <a:xfrm>
            <a:off x="4469807" y="2623240"/>
            <a:ext cx="1791300" cy="229200"/>
          </a:xfrm>
          <a:prstGeom prst="rect">
            <a:avLst/>
          </a:prstGeom>
          <a:noFill/>
          <a:ln>
            <a:noFill/>
          </a:ln>
        </p:spPr>
      </p:pic>
      <p:pic>
        <p:nvPicPr>
          <p:cNvPr id="501" name="Shape 501" descr="netflix.png"/>
          <p:cNvPicPr preferRelativeResize="0"/>
          <p:nvPr/>
        </p:nvPicPr>
        <p:blipFill rotWithShape="1">
          <a:blip r:embed="rId7">
            <a:alphaModFix/>
          </a:blip>
          <a:srcRect/>
          <a:stretch/>
        </p:blipFill>
        <p:spPr>
          <a:xfrm>
            <a:off x="4636628" y="1635448"/>
            <a:ext cx="1386900" cy="372300"/>
          </a:xfrm>
          <a:prstGeom prst="rect">
            <a:avLst/>
          </a:prstGeom>
          <a:noFill/>
          <a:ln>
            <a:noFill/>
          </a:ln>
        </p:spPr>
      </p:pic>
      <p:grpSp>
        <p:nvGrpSpPr>
          <p:cNvPr id="502" name="Shape 502"/>
          <p:cNvGrpSpPr/>
          <p:nvPr/>
        </p:nvGrpSpPr>
        <p:grpSpPr>
          <a:xfrm>
            <a:off x="2280453" y="1396457"/>
            <a:ext cx="4181928" cy="2782407"/>
            <a:chOff x="2280453" y="1396457"/>
            <a:chExt cx="4181928" cy="2782407"/>
          </a:xfrm>
        </p:grpSpPr>
        <p:cxnSp>
          <p:nvCxnSpPr>
            <p:cNvPr id="503" name="Shape 503"/>
            <p:cNvCxnSpPr/>
            <p:nvPr/>
          </p:nvCxnSpPr>
          <p:spPr>
            <a:xfrm rot="10800000">
              <a:off x="2280453"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04" name="Shape 504"/>
            <p:cNvCxnSpPr/>
            <p:nvPr/>
          </p:nvCxnSpPr>
          <p:spPr>
            <a:xfrm rot="10800000">
              <a:off x="2280453"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05" name="Shape 505"/>
            <p:cNvCxnSpPr/>
            <p:nvPr/>
          </p:nvCxnSpPr>
          <p:spPr>
            <a:xfrm rot="10800000">
              <a:off x="2280453" y="3444164"/>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06" name="Shape 506"/>
            <p:cNvCxnSpPr/>
            <p:nvPr/>
          </p:nvCxnSpPr>
          <p:spPr>
            <a:xfrm rot="10800000">
              <a:off x="6462382"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07" name="Shape 507"/>
            <p:cNvCxnSpPr/>
            <p:nvPr/>
          </p:nvCxnSpPr>
          <p:spPr>
            <a:xfrm rot="10800000">
              <a:off x="6462382"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08" name="Shape 508"/>
            <p:cNvCxnSpPr/>
            <p:nvPr/>
          </p:nvCxnSpPr>
          <p:spPr>
            <a:xfrm rot="10800000">
              <a:off x="6462382" y="3444164"/>
              <a:ext cx="0" cy="734700"/>
            </a:xfrm>
            <a:prstGeom prst="straightConnector1">
              <a:avLst/>
            </a:prstGeom>
            <a:noFill/>
            <a:ln w="9525" cap="flat" cmpd="sng">
              <a:solidFill>
                <a:srgbClr val="BFBFBF"/>
              </a:solidFill>
              <a:prstDash val="solid"/>
              <a:round/>
              <a:headEnd type="none" w="med" len="med"/>
              <a:tailEnd type="none" w="med" len="med"/>
            </a:ln>
          </p:spPr>
        </p:cxnSp>
      </p:grpSp>
      <p:grpSp>
        <p:nvGrpSpPr>
          <p:cNvPr id="509" name="Shape 509"/>
          <p:cNvGrpSpPr/>
          <p:nvPr/>
        </p:nvGrpSpPr>
        <p:grpSpPr>
          <a:xfrm>
            <a:off x="2533766" y="1370543"/>
            <a:ext cx="5745796" cy="2808234"/>
            <a:chOff x="2480031" y="1453588"/>
            <a:chExt cx="5745796" cy="2808234"/>
          </a:xfrm>
        </p:grpSpPr>
        <p:sp>
          <p:nvSpPr>
            <p:cNvPr id="510" name="Shape 510"/>
            <p:cNvSpPr txBox="1"/>
            <p:nvPr/>
          </p:nvSpPr>
          <p:spPr>
            <a:xfrm>
              <a:off x="2480031" y="1453588"/>
              <a:ext cx="1560299"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6</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Financial Services</a:t>
              </a:r>
            </a:p>
          </p:txBody>
        </p:sp>
        <p:sp>
          <p:nvSpPr>
            <p:cNvPr id="511" name="Shape 511"/>
            <p:cNvSpPr txBox="1"/>
            <p:nvPr/>
          </p:nvSpPr>
          <p:spPr>
            <a:xfrm>
              <a:off x="2480031" y="2431516"/>
              <a:ext cx="1560299"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26</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Hotel</a:t>
              </a:r>
            </a:p>
          </p:txBody>
        </p:sp>
        <p:sp>
          <p:nvSpPr>
            <p:cNvPr id="512" name="Shape 512"/>
            <p:cNvSpPr txBox="1"/>
            <p:nvPr/>
          </p:nvSpPr>
          <p:spPr>
            <a:xfrm>
              <a:off x="2480031" y="3415523"/>
              <a:ext cx="1560299" cy="8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50</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Transportation</a:t>
              </a:r>
            </a:p>
          </p:txBody>
        </p:sp>
        <p:sp>
          <p:nvSpPr>
            <p:cNvPr id="513" name="Shape 513"/>
            <p:cNvSpPr txBox="1"/>
            <p:nvPr/>
          </p:nvSpPr>
          <p:spPr>
            <a:xfrm>
              <a:off x="6665527" y="1453588"/>
              <a:ext cx="1560300"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53</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Entertainment</a:t>
              </a:r>
            </a:p>
          </p:txBody>
        </p:sp>
        <p:sp>
          <p:nvSpPr>
            <p:cNvPr id="514" name="Shape 514"/>
            <p:cNvSpPr txBox="1"/>
            <p:nvPr/>
          </p:nvSpPr>
          <p:spPr>
            <a:xfrm>
              <a:off x="6665527" y="2431516"/>
              <a:ext cx="1560300"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34</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Automotive</a:t>
              </a:r>
            </a:p>
          </p:txBody>
        </p:sp>
        <p:sp>
          <p:nvSpPr>
            <p:cNvPr id="515" name="Shape 515"/>
            <p:cNvSpPr txBox="1"/>
            <p:nvPr/>
          </p:nvSpPr>
          <p:spPr>
            <a:xfrm>
              <a:off x="6665527" y="3415523"/>
              <a:ext cx="1560300" cy="8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3.2</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Industrial Products</a:t>
              </a:r>
            </a:p>
          </p:txBody>
        </p:sp>
      </p:grpSp>
      <p:pic>
        <p:nvPicPr>
          <p:cNvPr id="516" name="Shape 516" descr="nest.png"/>
          <p:cNvPicPr preferRelativeResize="0"/>
          <p:nvPr/>
        </p:nvPicPr>
        <p:blipFill rotWithShape="1">
          <a:blip r:embed="rId8">
            <a:alphaModFix/>
          </a:blip>
          <a:srcRect/>
          <a:stretch/>
        </p:blipFill>
        <p:spPr>
          <a:xfrm>
            <a:off x="4945237" y="3444076"/>
            <a:ext cx="1161300" cy="4929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13721" y="149918"/>
            <a:ext cx="87969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3000" b="0"/>
              <a:t>What about Enterprises</a:t>
            </a:r>
          </a:p>
        </p:txBody>
      </p:sp>
      <p:grpSp>
        <p:nvGrpSpPr>
          <p:cNvPr id="523" name="Shape 523"/>
          <p:cNvGrpSpPr/>
          <p:nvPr/>
        </p:nvGrpSpPr>
        <p:grpSpPr>
          <a:xfrm>
            <a:off x="2280453" y="1396457"/>
            <a:ext cx="4181928" cy="2782407"/>
            <a:chOff x="2280453" y="1396457"/>
            <a:chExt cx="4181928" cy="2782407"/>
          </a:xfrm>
        </p:grpSpPr>
        <p:cxnSp>
          <p:nvCxnSpPr>
            <p:cNvPr id="524" name="Shape 524"/>
            <p:cNvCxnSpPr/>
            <p:nvPr/>
          </p:nvCxnSpPr>
          <p:spPr>
            <a:xfrm rot="10800000">
              <a:off x="2280453"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25" name="Shape 525"/>
            <p:cNvCxnSpPr/>
            <p:nvPr/>
          </p:nvCxnSpPr>
          <p:spPr>
            <a:xfrm rot="10800000">
              <a:off x="2280453"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26" name="Shape 526"/>
            <p:cNvCxnSpPr/>
            <p:nvPr/>
          </p:nvCxnSpPr>
          <p:spPr>
            <a:xfrm rot="10800000">
              <a:off x="2280453" y="3444164"/>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27" name="Shape 527"/>
            <p:cNvCxnSpPr/>
            <p:nvPr/>
          </p:nvCxnSpPr>
          <p:spPr>
            <a:xfrm rot="10800000">
              <a:off x="6462382"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28" name="Shape 528"/>
            <p:cNvCxnSpPr/>
            <p:nvPr/>
          </p:nvCxnSpPr>
          <p:spPr>
            <a:xfrm rot="10800000">
              <a:off x="6462382"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29" name="Shape 529"/>
            <p:cNvCxnSpPr/>
            <p:nvPr/>
          </p:nvCxnSpPr>
          <p:spPr>
            <a:xfrm rot="10800000">
              <a:off x="6462382" y="3444164"/>
              <a:ext cx="0" cy="734700"/>
            </a:xfrm>
            <a:prstGeom prst="straightConnector1">
              <a:avLst/>
            </a:prstGeom>
            <a:noFill/>
            <a:ln w="9525" cap="flat" cmpd="sng">
              <a:solidFill>
                <a:srgbClr val="BFBFBF"/>
              </a:solidFill>
              <a:prstDash val="solid"/>
              <a:round/>
              <a:headEnd type="none" w="med" len="med"/>
              <a:tailEnd type="none" w="med" len="med"/>
            </a:ln>
          </p:spPr>
        </p:cxnSp>
      </p:grpSp>
      <p:grpSp>
        <p:nvGrpSpPr>
          <p:cNvPr id="530" name="Shape 530"/>
          <p:cNvGrpSpPr/>
          <p:nvPr/>
        </p:nvGrpSpPr>
        <p:grpSpPr>
          <a:xfrm>
            <a:off x="2533766" y="1370543"/>
            <a:ext cx="5745796" cy="2808234"/>
            <a:chOff x="2480031" y="1453588"/>
            <a:chExt cx="5745796" cy="2808234"/>
          </a:xfrm>
        </p:grpSpPr>
        <p:sp>
          <p:nvSpPr>
            <p:cNvPr id="531" name="Shape 531"/>
            <p:cNvSpPr txBox="1"/>
            <p:nvPr/>
          </p:nvSpPr>
          <p:spPr>
            <a:xfrm>
              <a:off x="2480031" y="1453588"/>
              <a:ext cx="1560299"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a:solidFill>
                    <a:schemeClr val="accent1"/>
                  </a:solidFill>
                </a:rPr>
                <a:t>132</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Financial Services</a:t>
              </a:r>
            </a:p>
          </p:txBody>
        </p:sp>
        <p:sp>
          <p:nvSpPr>
            <p:cNvPr id="532" name="Shape 532"/>
            <p:cNvSpPr txBox="1"/>
            <p:nvPr/>
          </p:nvSpPr>
          <p:spPr>
            <a:xfrm>
              <a:off x="2480031" y="2431516"/>
              <a:ext cx="1560299"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a:solidFill>
                    <a:schemeClr val="accent1"/>
                  </a:solidFill>
                </a:rPr>
                <a:t>31</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a:solidFill>
                    <a:schemeClr val="accent1"/>
                  </a:solidFill>
                </a:rPr>
                <a:t>Retail</a:t>
              </a:r>
            </a:p>
          </p:txBody>
        </p:sp>
        <p:sp>
          <p:nvSpPr>
            <p:cNvPr id="533" name="Shape 533"/>
            <p:cNvSpPr txBox="1"/>
            <p:nvPr/>
          </p:nvSpPr>
          <p:spPr>
            <a:xfrm>
              <a:off x="2480031" y="3415523"/>
              <a:ext cx="1560299" cy="8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50</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Transportation</a:t>
              </a:r>
            </a:p>
          </p:txBody>
        </p:sp>
        <p:sp>
          <p:nvSpPr>
            <p:cNvPr id="534" name="Shape 534"/>
            <p:cNvSpPr txBox="1"/>
            <p:nvPr/>
          </p:nvSpPr>
          <p:spPr>
            <a:xfrm>
              <a:off x="6665527" y="1453588"/>
              <a:ext cx="1560300"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i="0" u="none" strike="noStrike" cap="none">
                  <a:solidFill>
                    <a:schemeClr val="accent1"/>
                  </a:solidFill>
                  <a:latin typeface="Arial"/>
                  <a:ea typeface="Arial"/>
                  <a:cs typeface="Arial"/>
                  <a:sym typeface="Arial"/>
                </a:rPr>
                <a:t>162</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b="0" i="0" u="none" strike="noStrike" cap="none">
                  <a:solidFill>
                    <a:schemeClr val="accent1"/>
                  </a:solidFill>
                  <a:latin typeface="Arial"/>
                  <a:ea typeface="Arial"/>
                  <a:cs typeface="Arial"/>
                  <a:sym typeface="Arial"/>
                </a:rPr>
                <a:t>Entertainment</a:t>
              </a:r>
            </a:p>
          </p:txBody>
        </p:sp>
        <p:sp>
          <p:nvSpPr>
            <p:cNvPr id="535" name="Shape 535"/>
            <p:cNvSpPr txBox="1"/>
            <p:nvPr/>
          </p:nvSpPr>
          <p:spPr>
            <a:xfrm>
              <a:off x="6665527" y="2431516"/>
              <a:ext cx="1560300" cy="846299"/>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a:solidFill>
                    <a:schemeClr val="accent1"/>
                  </a:solidFill>
                </a:rPr>
                <a:t>2</a:t>
              </a:r>
              <a:r>
                <a:rPr lang="en-US" sz="3600" b="1" i="0" u="none" strike="noStrike" cap="none">
                  <a:solidFill>
                    <a:schemeClr val="accent1"/>
                  </a:solidFill>
                  <a:latin typeface="Arial"/>
                  <a:ea typeface="Arial"/>
                  <a:cs typeface="Arial"/>
                  <a:sym typeface="Arial"/>
                </a:rPr>
                <a:t>4</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a:solidFill>
                    <a:schemeClr val="accent1"/>
                  </a:solidFill>
                </a:rPr>
                <a:t>Broadcast Services</a:t>
              </a:r>
            </a:p>
          </p:txBody>
        </p:sp>
        <p:sp>
          <p:nvSpPr>
            <p:cNvPr id="536" name="Shape 536"/>
            <p:cNvSpPr txBox="1"/>
            <p:nvPr/>
          </p:nvSpPr>
          <p:spPr>
            <a:xfrm>
              <a:off x="6665527" y="3415523"/>
              <a:ext cx="1560300" cy="846300"/>
            </a:xfrm>
            <a:prstGeom prst="rect">
              <a:avLst/>
            </a:prstGeom>
            <a:noFill/>
            <a:ln>
              <a:noFill/>
            </a:ln>
          </p:spPr>
          <p:txBody>
            <a:bodyPr lIns="0" tIns="45700" rIns="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400" b="1" i="0" u="none" strike="noStrike" cap="none">
                  <a:solidFill>
                    <a:schemeClr val="accent1"/>
                  </a:solidFill>
                  <a:latin typeface="Arial"/>
                  <a:ea typeface="Arial"/>
                  <a:cs typeface="Arial"/>
                  <a:sym typeface="Arial"/>
                </a:rPr>
                <a:t>$</a:t>
              </a:r>
              <a:r>
                <a:rPr lang="en-US" sz="3600" b="1">
                  <a:solidFill>
                    <a:schemeClr val="accent1"/>
                  </a:solidFill>
                </a:rPr>
                <a:t>171</a:t>
              </a:r>
              <a:r>
                <a:rPr lang="en-US" sz="1400" b="1" i="0" u="none" strike="noStrike" cap="none">
                  <a:solidFill>
                    <a:schemeClr val="accent1"/>
                  </a:solidFill>
                  <a:latin typeface="Arial"/>
                  <a:ea typeface="Arial"/>
                  <a:cs typeface="Arial"/>
                  <a:sym typeface="Arial"/>
                </a:rPr>
                <a:t>BN</a:t>
              </a:r>
            </a:p>
            <a:p>
              <a:pPr marL="0" marR="0" lvl="0" indent="0" algn="l" rtl="0">
                <a:lnSpc>
                  <a:spcPct val="100000"/>
                </a:lnSpc>
                <a:spcBef>
                  <a:spcPts val="0"/>
                </a:spcBef>
                <a:spcAft>
                  <a:spcPts val="0"/>
                </a:spcAft>
                <a:buClr>
                  <a:schemeClr val="accent1"/>
                </a:buClr>
                <a:buSzPct val="25000"/>
                <a:buFont typeface="Arial"/>
                <a:buNone/>
              </a:pPr>
              <a:r>
                <a:rPr lang="en-US" sz="1300">
                  <a:solidFill>
                    <a:schemeClr val="accent1"/>
                  </a:solidFill>
                </a:rPr>
                <a:t>Retail</a:t>
              </a:r>
            </a:p>
          </p:txBody>
        </p:sp>
      </p:grpSp>
      <p:pic>
        <p:nvPicPr>
          <p:cNvPr id="537" name="Shape 537"/>
          <p:cNvPicPr preferRelativeResize="0"/>
          <p:nvPr/>
        </p:nvPicPr>
        <p:blipFill>
          <a:blip r:embed="rId3">
            <a:alphaModFix/>
          </a:blip>
          <a:stretch>
            <a:fillRect/>
          </a:stretch>
        </p:blipFill>
        <p:spPr>
          <a:xfrm>
            <a:off x="806699" y="1370548"/>
            <a:ext cx="1191443" cy="819126"/>
          </a:xfrm>
          <a:prstGeom prst="rect">
            <a:avLst/>
          </a:prstGeom>
          <a:noFill/>
          <a:ln>
            <a:noFill/>
          </a:ln>
        </p:spPr>
      </p:pic>
      <p:pic>
        <p:nvPicPr>
          <p:cNvPr id="538" name="Shape 538"/>
          <p:cNvPicPr preferRelativeResize="0"/>
          <p:nvPr/>
        </p:nvPicPr>
        <p:blipFill rotWithShape="1">
          <a:blip r:embed="rId4">
            <a:alphaModFix/>
          </a:blip>
          <a:srcRect/>
          <a:stretch/>
        </p:blipFill>
        <p:spPr>
          <a:xfrm>
            <a:off x="1010239" y="2416514"/>
            <a:ext cx="840900" cy="700800"/>
          </a:xfrm>
          <a:prstGeom prst="rect">
            <a:avLst/>
          </a:prstGeom>
          <a:noFill/>
          <a:ln>
            <a:noFill/>
          </a:ln>
        </p:spPr>
      </p:pic>
      <p:pic>
        <p:nvPicPr>
          <p:cNvPr id="539" name="Shape 539"/>
          <p:cNvPicPr preferRelativeResize="0"/>
          <p:nvPr/>
        </p:nvPicPr>
        <p:blipFill>
          <a:blip r:embed="rId5">
            <a:alphaModFix/>
          </a:blip>
          <a:stretch>
            <a:fillRect/>
          </a:stretch>
        </p:blipFill>
        <p:spPr>
          <a:xfrm>
            <a:off x="668775" y="3344181"/>
            <a:ext cx="1560300" cy="1092218"/>
          </a:xfrm>
          <a:prstGeom prst="rect">
            <a:avLst/>
          </a:prstGeom>
          <a:noFill/>
          <a:ln>
            <a:noFill/>
          </a:ln>
        </p:spPr>
      </p:pic>
      <p:pic>
        <p:nvPicPr>
          <p:cNvPr id="540" name="Shape 540"/>
          <p:cNvPicPr preferRelativeResize="0"/>
          <p:nvPr/>
        </p:nvPicPr>
        <p:blipFill rotWithShape="1">
          <a:blip r:embed="rId6">
            <a:alphaModFix/>
          </a:blip>
          <a:srcRect/>
          <a:stretch/>
        </p:blipFill>
        <p:spPr>
          <a:xfrm>
            <a:off x="5515501" y="3493574"/>
            <a:ext cx="915000" cy="685200"/>
          </a:xfrm>
          <a:prstGeom prst="rect">
            <a:avLst/>
          </a:prstGeom>
          <a:noFill/>
          <a:ln>
            <a:noFill/>
          </a:ln>
        </p:spPr>
      </p:pic>
      <p:pic>
        <p:nvPicPr>
          <p:cNvPr id="541" name="Shape 541"/>
          <p:cNvPicPr preferRelativeResize="0"/>
          <p:nvPr/>
        </p:nvPicPr>
        <p:blipFill>
          <a:blip r:embed="rId7">
            <a:alphaModFix/>
          </a:blip>
          <a:stretch>
            <a:fillRect/>
          </a:stretch>
        </p:blipFill>
        <p:spPr>
          <a:xfrm>
            <a:off x="4872675" y="1522950"/>
            <a:ext cx="1495999" cy="527624"/>
          </a:xfrm>
          <a:prstGeom prst="rect">
            <a:avLst/>
          </a:prstGeom>
          <a:noFill/>
          <a:ln>
            <a:noFill/>
          </a:ln>
        </p:spPr>
      </p:pic>
      <p:pic>
        <p:nvPicPr>
          <p:cNvPr id="542" name="Shape 542"/>
          <p:cNvPicPr preferRelativeResize="0"/>
          <p:nvPr/>
        </p:nvPicPr>
        <p:blipFill rotWithShape="1">
          <a:blip r:embed="rId8">
            <a:alphaModFix/>
          </a:blip>
          <a:srcRect/>
          <a:stretch/>
        </p:blipFill>
        <p:spPr>
          <a:xfrm>
            <a:off x="5330387" y="2398253"/>
            <a:ext cx="1038300" cy="7788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113721" y="149918"/>
            <a:ext cx="8796900" cy="474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8774"/>
              </a:buClr>
              <a:buSzPct val="25000"/>
              <a:buFont typeface="Arial"/>
              <a:buNone/>
            </a:pPr>
            <a:r>
              <a:rPr lang="en-US" sz="3000" b="0"/>
              <a:t>The Cloud Native Enterprise is here</a:t>
            </a:r>
          </a:p>
        </p:txBody>
      </p:sp>
      <p:grpSp>
        <p:nvGrpSpPr>
          <p:cNvPr id="549" name="Shape 549"/>
          <p:cNvGrpSpPr/>
          <p:nvPr/>
        </p:nvGrpSpPr>
        <p:grpSpPr>
          <a:xfrm>
            <a:off x="2280453" y="1396457"/>
            <a:ext cx="4181928" cy="2782407"/>
            <a:chOff x="2280453" y="1396457"/>
            <a:chExt cx="4181928" cy="2782407"/>
          </a:xfrm>
        </p:grpSpPr>
        <p:cxnSp>
          <p:nvCxnSpPr>
            <p:cNvPr id="550" name="Shape 550"/>
            <p:cNvCxnSpPr/>
            <p:nvPr/>
          </p:nvCxnSpPr>
          <p:spPr>
            <a:xfrm rot="10800000">
              <a:off x="2280453"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51" name="Shape 551"/>
            <p:cNvCxnSpPr/>
            <p:nvPr/>
          </p:nvCxnSpPr>
          <p:spPr>
            <a:xfrm rot="10800000">
              <a:off x="2280453"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52" name="Shape 552"/>
            <p:cNvCxnSpPr/>
            <p:nvPr/>
          </p:nvCxnSpPr>
          <p:spPr>
            <a:xfrm rot="10800000">
              <a:off x="2280453" y="3444164"/>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53" name="Shape 553"/>
            <p:cNvCxnSpPr/>
            <p:nvPr/>
          </p:nvCxnSpPr>
          <p:spPr>
            <a:xfrm rot="10800000">
              <a:off x="6462382" y="1396457"/>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54" name="Shape 554"/>
            <p:cNvCxnSpPr/>
            <p:nvPr/>
          </p:nvCxnSpPr>
          <p:spPr>
            <a:xfrm rot="10800000">
              <a:off x="6462382" y="2420309"/>
              <a:ext cx="0" cy="734700"/>
            </a:xfrm>
            <a:prstGeom prst="straightConnector1">
              <a:avLst/>
            </a:prstGeom>
            <a:noFill/>
            <a:ln w="9525" cap="flat" cmpd="sng">
              <a:solidFill>
                <a:srgbClr val="BFBFBF"/>
              </a:solidFill>
              <a:prstDash val="solid"/>
              <a:round/>
              <a:headEnd type="none" w="med" len="med"/>
              <a:tailEnd type="none" w="med" len="med"/>
            </a:ln>
          </p:spPr>
        </p:cxnSp>
        <p:cxnSp>
          <p:nvCxnSpPr>
            <p:cNvPr id="555" name="Shape 555"/>
            <p:cNvCxnSpPr/>
            <p:nvPr/>
          </p:nvCxnSpPr>
          <p:spPr>
            <a:xfrm rot="10800000">
              <a:off x="6462382" y="3444164"/>
              <a:ext cx="0" cy="734700"/>
            </a:xfrm>
            <a:prstGeom prst="straightConnector1">
              <a:avLst/>
            </a:prstGeom>
            <a:noFill/>
            <a:ln w="9525" cap="flat" cmpd="sng">
              <a:solidFill>
                <a:srgbClr val="BFBFBF"/>
              </a:solidFill>
              <a:prstDash val="solid"/>
              <a:round/>
              <a:headEnd type="none" w="med" len="med"/>
              <a:tailEnd type="none" w="med" len="med"/>
            </a:ln>
          </p:spPr>
        </p:cxnSp>
      </p:grpSp>
      <p:grpSp>
        <p:nvGrpSpPr>
          <p:cNvPr id="556" name="Shape 556"/>
          <p:cNvGrpSpPr/>
          <p:nvPr/>
        </p:nvGrpSpPr>
        <p:grpSpPr>
          <a:xfrm>
            <a:off x="2228974" y="1370549"/>
            <a:ext cx="6500269" cy="2884425"/>
            <a:chOff x="2175239" y="1453595"/>
            <a:chExt cx="6500269" cy="2884424"/>
          </a:xfrm>
        </p:grpSpPr>
        <p:sp>
          <p:nvSpPr>
            <p:cNvPr id="557" name="Shape 557"/>
            <p:cNvSpPr txBox="1"/>
            <p:nvPr/>
          </p:nvSpPr>
          <p:spPr>
            <a:xfrm>
              <a:off x="2175239" y="1453595"/>
              <a:ext cx="2016000" cy="846300"/>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Legacy Applications</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Consumer Banking Application Portfolio</a:t>
              </a:r>
            </a:p>
            <a:p>
              <a:pPr marL="0" marR="0" lvl="0" indent="0" algn="l" rtl="0">
                <a:lnSpc>
                  <a:spcPct val="100000"/>
                </a:lnSpc>
                <a:spcBef>
                  <a:spcPts val="0"/>
                </a:spcBef>
                <a:spcAft>
                  <a:spcPts val="0"/>
                </a:spcAft>
                <a:buClr>
                  <a:schemeClr val="accent1"/>
                </a:buClr>
                <a:buFont typeface="Arial"/>
                <a:buNone/>
              </a:pPr>
              <a:endParaRPr sz="1300">
                <a:solidFill>
                  <a:schemeClr val="accent1"/>
                </a:solidFill>
              </a:endParaRPr>
            </a:p>
            <a:p>
              <a:pPr marL="0" marR="0" lvl="0" indent="0" algn="l" rtl="0">
                <a:lnSpc>
                  <a:spcPct val="100000"/>
                </a:lnSpc>
                <a:spcBef>
                  <a:spcPts val="0"/>
                </a:spcBef>
                <a:spcAft>
                  <a:spcPts val="0"/>
                </a:spcAft>
                <a:buClr>
                  <a:schemeClr val="accent1"/>
                </a:buClr>
                <a:buFont typeface="Arial"/>
                <a:buNone/>
              </a:pPr>
              <a:endParaRPr sz="1300">
                <a:solidFill>
                  <a:schemeClr val="accent1"/>
                </a:solidFill>
              </a:endParaRPr>
            </a:p>
          </p:txBody>
        </p:sp>
        <p:sp>
          <p:nvSpPr>
            <p:cNvPr id="558" name="Shape 558"/>
            <p:cNvSpPr txBox="1"/>
            <p:nvPr/>
          </p:nvSpPr>
          <p:spPr>
            <a:xfrm>
              <a:off x="2175240" y="2431520"/>
              <a:ext cx="2337600" cy="846299"/>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Store Locator Services</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Mobile Applications</a:t>
              </a:r>
            </a:p>
          </p:txBody>
        </p:sp>
        <p:sp>
          <p:nvSpPr>
            <p:cNvPr id="559" name="Shape 559"/>
            <p:cNvSpPr txBox="1"/>
            <p:nvPr/>
          </p:nvSpPr>
          <p:spPr>
            <a:xfrm>
              <a:off x="2175245" y="3491719"/>
              <a:ext cx="2451300" cy="846300"/>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Labs and PCF</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FordPass</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Vehicle Configurator</a:t>
              </a:r>
            </a:p>
            <a:p>
              <a:pPr marL="0" marR="0" lvl="0" indent="0" algn="l" rtl="0">
                <a:lnSpc>
                  <a:spcPct val="100000"/>
                </a:lnSpc>
                <a:spcBef>
                  <a:spcPts val="0"/>
                </a:spcBef>
                <a:spcAft>
                  <a:spcPts val="0"/>
                </a:spcAft>
                <a:buClr>
                  <a:schemeClr val="accent1"/>
                </a:buClr>
                <a:buFont typeface="Arial"/>
                <a:buNone/>
              </a:pPr>
              <a:endParaRPr sz="1300">
                <a:solidFill>
                  <a:schemeClr val="accent1"/>
                </a:solidFill>
              </a:endParaRPr>
            </a:p>
          </p:txBody>
        </p:sp>
        <p:sp>
          <p:nvSpPr>
            <p:cNvPr id="560" name="Shape 560"/>
            <p:cNvSpPr txBox="1"/>
            <p:nvPr/>
          </p:nvSpPr>
          <p:spPr>
            <a:xfrm>
              <a:off x="6360710" y="1453595"/>
              <a:ext cx="2163000" cy="846300"/>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Core Billing and Activation Systems</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5100+ applications </a:t>
              </a:r>
            </a:p>
            <a:p>
              <a:pPr marL="0" marR="0" lvl="0" indent="0" algn="l" rtl="0">
                <a:lnSpc>
                  <a:spcPct val="100000"/>
                </a:lnSpc>
                <a:spcBef>
                  <a:spcPts val="0"/>
                </a:spcBef>
                <a:spcAft>
                  <a:spcPts val="0"/>
                </a:spcAft>
                <a:buClr>
                  <a:schemeClr val="accent1"/>
                </a:buClr>
                <a:buFont typeface="Arial"/>
                <a:buNone/>
              </a:pPr>
              <a:endParaRPr sz="1300">
                <a:solidFill>
                  <a:schemeClr val="accent1"/>
                </a:solidFill>
              </a:endParaRPr>
            </a:p>
          </p:txBody>
        </p:sp>
        <p:sp>
          <p:nvSpPr>
            <p:cNvPr id="561" name="Shape 561"/>
            <p:cNvSpPr txBox="1"/>
            <p:nvPr/>
          </p:nvSpPr>
          <p:spPr>
            <a:xfrm>
              <a:off x="6360709" y="2431520"/>
              <a:ext cx="2314800" cy="846299"/>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Field Technicians </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Order Management</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Offer Management</a:t>
              </a:r>
            </a:p>
          </p:txBody>
        </p:sp>
        <p:sp>
          <p:nvSpPr>
            <p:cNvPr id="562" name="Shape 562"/>
            <p:cNvSpPr txBox="1"/>
            <p:nvPr/>
          </p:nvSpPr>
          <p:spPr>
            <a:xfrm>
              <a:off x="6360709" y="3491719"/>
              <a:ext cx="2314800" cy="846300"/>
            </a:xfrm>
            <a:prstGeom prst="rect">
              <a:avLst/>
            </a:prstGeom>
            <a:noFill/>
            <a:ln>
              <a:noFill/>
            </a:ln>
          </p:spPr>
          <p:txBody>
            <a:bodyPr lIns="0" tIns="45700" rIns="0" bIns="45700" anchor="t" anchorCtr="0">
              <a:noAutofit/>
            </a:bodyPr>
            <a:lstStyle/>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Labs and PCF</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Tool Rental Services</a:t>
              </a:r>
            </a:p>
            <a:p>
              <a:pPr marL="457200" marR="0" lvl="0" indent="-311150" algn="l" rtl="0">
                <a:lnSpc>
                  <a:spcPct val="100000"/>
                </a:lnSpc>
                <a:spcBef>
                  <a:spcPts val="0"/>
                </a:spcBef>
                <a:spcAft>
                  <a:spcPts val="0"/>
                </a:spcAft>
                <a:buClr>
                  <a:schemeClr val="accent1"/>
                </a:buClr>
                <a:buSzPct val="100000"/>
                <a:buChar char="-"/>
              </a:pPr>
              <a:r>
                <a:rPr lang="en-US" sz="1300">
                  <a:solidFill>
                    <a:schemeClr val="accent1"/>
                  </a:solidFill>
                </a:rPr>
                <a:t>Contractor Lifecycle Management</a:t>
              </a:r>
            </a:p>
          </p:txBody>
        </p:sp>
      </p:grpSp>
      <p:pic>
        <p:nvPicPr>
          <p:cNvPr id="563" name="Shape 563"/>
          <p:cNvPicPr preferRelativeResize="0"/>
          <p:nvPr/>
        </p:nvPicPr>
        <p:blipFill>
          <a:blip r:embed="rId3">
            <a:alphaModFix/>
          </a:blip>
          <a:stretch>
            <a:fillRect/>
          </a:stretch>
        </p:blipFill>
        <p:spPr>
          <a:xfrm>
            <a:off x="806699" y="1370548"/>
            <a:ext cx="1191443" cy="819126"/>
          </a:xfrm>
          <a:prstGeom prst="rect">
            <a:avLst/>
          </a:prstGeom>
          <a:noFill/>
          <a:ln>
            <a:noFill/>
          </a:ln>
        </p:spPr>
      </p:pic>
      <p:pic>
        <p:nvPicPr>
          <p:cNvPr id="564" name="Shape 564"/>
          <p:cNvPicPr preferRelativeResize="0"/>
          <p:nvPr/>
        </p:nvPicPr>
        <p:blipFill rotWithShape="1">
          <a:blip r:embed="rId4">
            <a:alphaModFix/>
          </a:blip>
          <a:srcRect/>
          <a:stretch/>
        </p:blipFill>
        <p:spPr>
          <a:xfrm>
            <a:off x="1010239" y="2416514"/>
            <a:ext cx="840900" cy="700800"/>
          </a:xfrm>
          <a:prstGeom prst="rect">
            <a:avLst/>
          </a:prstGeom>
          <a:noFill/>
          <a:ln>
            <a:noFill/>
          </a:ln>
        </p:spPr>
      </p:pic>
      <p:pic>
        <p:nvPicPr>
          <p:cNvPr id="565" name="Shape 565"/>
          <p:cNvPicPr preferRelativeResize="0"/>
          <p:nvPr/>
        </p:nvPicPr>
        <p:blipFill>
          <a:blip r:embed="rId5">
            <a:alphaModFix/>
          </a:blip>
          <a:stretch>
            <a:fillRect/>
          </a:stretch>
        </p:blipFill>
        <p:spPr>
          <a:xfrm>
            <a:off x="692750" y="3412156"/>
            <a:ext cx="1560300" cy="1092218"/>
          </a:xfrm>
          <a:prstGeom prst="rect">
            <a:avLst/>
          </a:prstGeom>
          <a:noFill/>
          <a:ln>
            <a:noFill/>
          </a:ln>
        </p:spPr>
      </p:pic>
      <p:pic>
        <p:nvPicPr>
          <p:cNvPr id="566" name="Shape 566"/>
          <p:cNvPicPr preferRelativeResize="0"/>
          <p:nvPr/>
        </p:nvPicPr>
        <p:blipFill rotWithShape="1">
          <a:blip r:embed="rId6">
            <a:alphaModFix/>
          </a:blip>
          <a:srcRect/>
          <a:stretch/>
        </p:blipFill>
        <p:spPr>
          <a:xfrm>
            <a:off x="5515501" y="3493574"/>
            <a:ext cx="915000" cy="685200"/>
          </a:xfrm>
          <a:prstGeom prst="rect">
            <a:avLst/>
          </a:prstGeom>
          <a:noFill/>
          <a:ln>
            <a:noFill/>
          </a:ln>
        </p:spPr>
      </p:pic>
      <p:pic>
        <p:nvPicPr>
          <p:cNvPr id="567" name="Shape 567"/>
          <p:cNvPicPr preferRelativeResize="0"/>
          <p:nvPr/>
        </p:nvPicPr>
        <p:blipFill>
          <a:blip r:embed="rId7">
            <a:alphaModFix/>
          </a:blip>
          <a:stretch>
            <a:fillRect/>
          </a:stretch>
        </p:blipFill>
        <p:spPr>
          <a:xfrm>
            <a:off x="4872675" y="1522950"/>
            <a:ext cx="1495999" cy="527624"/>
          </a:xfrm>
          <a:prstGeom prst="rect">
            <a:avLst/>
          </a:prstGeom>
          <a:noFill/>
          <a:ln>
            <a:noFill/>
          </a:ln>
        </p:spPr>
      </p:pic>
      <p:pic>
        <p:nvPicPr>
          <p:cNvPr id="568" name="Shape 568"/>
          <p:cNvPicPr preferRelativeResize="0"/>
          <p:nvPr/>
        </p:nvPicPr>
        <p:blipFill rotWithShape="1">
          <a:blip r:embed="rId8">
            <a:alphaModFix/>
          </a:blip>
          <a:srcRect/>
          <a:stretch/>
        </p:blipFill>
        <p:spPr>
          <a:xfrm>
            <a:off x="5330387" y="2398253"/>
            <a:ext cx="1038300" cy="7788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573"/>
        <p:cNvGrpSpPr/>
        <p:nvPr/>
      </p:nvGrpSpPr>
      <p:grpSpPr>
        <a:xfrm>
          <a:off x="0" y="0"/>
          <a:ext cx="0" cy="0"/>
          <a:chOff x="0" y="0"/>
          <a:chExt cx="0" cy="0"/>
        </a:xfrm>
      </p:grpSpPr>
      <p:sp>
        <p:nvSpPr>
          <p:cNvPr id="574" name="Shape 574"/>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D9D9D9"/>
              </a:buClr>
              <a:buSzPct val="25000"/>
              <a:buFont typeface="Arial"/>
              <a:buNone/>
            </a:pPr>
            <a:r>
              <a:rPr lang="en-US" sz="3200" b="1" i="0" u="none" strike="noStrike" cap="none">
                <a:solidFill>
                  <a:srgbClr val="666666"/>
                </a:solidFill>
                <a:latin typeface="Arial"/>
                <a:ea typeface="Arial"/>
                <a:cs typeface="Arial"/>
                <a:sym typeface="Arial"/>
              </a:rPr>
              <a:t>Software is</a:t>
            </a:r>
            <a:r>
              <a:rPr lang="en-US" sz="3200" b="1" i="0" u="none" strike="noStrike" cap="none">
                <a:solidFill>
                  <a:srgbClr val="D9D9D9"/>
                </a:solidFill>
                <a:latin typeface="Arial"/>
                <a:ea typeface="Arial"/>
                <a:cs typeface="Arial"/>
                <a:sym typeface="Arial"/>
              </a:rPr>
              <a:t> </a:t>
            </a:r>
            <a:r>
              <a:rPr lang="en-US" sz="3200" b="1" i="0" u="none" strike="noStrike" cap="none">
                <a:solidFill>
                  <a:srgbClr val="00AE9E"/>
                </a:solidFill>
                <a:latin typeface="Arial"/>
                <a:ea typeface="Arial"/>
                <a:cs typeface="Arial"/>
                <a:sym typeface="Arial"/>
              </a:rPr>
              <a:t>CHANGING</a:t>
            </a:r>
          </a:p>
        </p:txBody>
      </p:sp>
      <p:sp>
        <p:nvSpPr>
          <p:cNvPr id="575" name="Shape 575"/>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13</a:t>
            </a:fld>
            <a:endParaRPr lang="en-US" sz="900">
              <a:solidFill>
                <a:srgbClr val="A5A5A5"/>
              </a:solidFill>
              <a:latin typeface="Arial"/>
              <a:ea typeface="Arial"/>
              <a:cs typeface="Arial"/>
              <a:sym typeface="Arial"/>
            </a:endParaRPr>
          </a:p>
        </p:txBody>
      </p:sp>
      <p:pic>
        <p:nvPicPr>
          <p:cNvPr id="576" name="Shape 576"/>
          <p:cNvPicPr preferRelativeResize="0"/>
          <p:nvPr/>
        </p:nvPicPr>
        <p:blipFill rotWithShape="1">
          <a:blip r:embed="rId3">
            <a:alphaModFix/>
          </a:blip>
          <a:srcRect b="13308"/>
          <a:stretch/>
        </p:blipFill>
        <p:spPr>
          <a:xfrm>
            <a:off x="1228094" y="1133080"/>
            <a:ext cx="1546468" cy="833728"/>
          </a:xfrm>
          <a:prstGeom prst="rect">
            <a:avLst/>
          </a:prstGeom>
          <a:noFill/>
          <a:ln>
            <a:noFill/>
          </a:ln>
        </p:spPr>
      </p:pic>
      <p:pic>
        <p:nvPicPr>
          <p:cNvPr id="577" name="Shape 577"/>
          <p:cNvPicPr preferRelativeResize="0"/>
          <p:nvPr/>
        </p:nvPicPr>
        <p:blipFill rotWithShape="1">
          <a:blip r:embed="rId4">
            <a:alphaModFix/>
          </a:blip>
          <a:srcRect/>
          <a:stretch/>
        </p:blipFill>
        <p:spPr>
          <a:xfrm>
            <a:off x="6657675" y="765941"/>
            <a:ext cx="987420" cy="951611"/>
          </a:xfrm>
          <a:prstGeom prst="rect">
            <a:avLst/>
          </a:prstGeom>
          <a:noFill/>
          <a:ln>
            <a:noFill/>
          </a:ln>
        </p:spPr>
      </p:pic>
      <p:pic>
        <p:nvPicPr>
          <p:cNvPr id="578" name="Shape 578"/>
          <p:cNvPicPr preferRelativeResize="0"/>
          <p:nvPr/>
        </p:nvPicPr>
        <p:blipFill rotWithShape="1">
          <a:blip r:embed="rId5">
            <a:alphaModFix/>
          </a:blip>
          <a:srcRect/>
          <a:stretch/>
        </p:blipFill>
        <p:spPr>
          <a:xfrm>
            <a:off x="6062775" y="2474172"/>
            <a:ext cx="1896051" cy="1896051"/>
          </a:xfrm>
          <a:prstGeom prst="rect">
            <a:avLst/>
          </a:prstGeom>
          <a:noFill/>
          <a:ln>
            <a:noFill/>
          </a:ln>
        </p:spPr>
      </p:pic>
      <p:pic>
        <p:nvPicPr>
          <p:cNvPr id="579" name="Shape 579"/>
          <p:cNvPicPr preferRelativeResize="0"/>
          <p:nvPr/>
        </p:nvPicPr>
        <p:blipFill rotWithShape="1">
          <a:blip r:embed="rId6">
            <a:alphaModFix/>
          </a:blip>
          <a:srcRect/>
          <a:stretch/>
        </p:blipFill>
        <p:spPr>
          <a:xfrm>
            <a:off x="4223648" y="3336739"/>
            <a:ext cx="786795" cy="786794"/>
          </a:xfrm>
          <a:prstGeom prst="rect">
            <a:avLst/>
          </a:prstGeom>
          <a:noFill/>
          <a:ln>
            <a:noFill/>
          </a:ln>
        </p:spPr>
      </p:pic>
      <p:pic>
        <p:nvPicPr>
          <p:cNvPr id="580" name="Shape 580"/>
          <p:cNvPicPr preferRelativeResize="0"/>
          <p:nvPr/>
        </p:nvPicPr>
        <p:blipFill rotWithShape="1">
          <a:blip r:embed="rId7">
            <a:alphaModFix/>
          </a:blip>
          <a:srcRect/>
          <a:stretch/>
        </p:blipFill>
        <p:spPr>
          <a:xfrm>
            <a:off x="381335" y="2144889"/>
            <a:ext cx="2979215" cy="973666"/>
          </a:xfrm>
          <a:prstGeom prst="rect">
            <a:avLst/>
          </a:prstGeom>
          <a:noFill/>
          <a:ln>
            <a:noFill/>
          </a:ln>
        </p:spPr>
      </p:pic>
      <p:pic>
        <p:nvPicPr>
          <p:cNvPr id="581" name="Shape 581"/>
          <p:cNvPicPr preferRelativeResize="0"/>
          <p:nvPr/>
        </p:nvPicPr>
        <p:blipFill rotWithShape="1">
          <a:blip r:embed="rId8">
            <a:alphaModFix/>
          </a:blip>
          <a:srcRect/>
          <a:stretch/>
        </p:blipFill>
        <p:spPr>
          <a:xfrm>
            <a:off x="3853819" y="1474300"/>
            <a:ext cx="1578427" cy="1578427"/>
          </a:xfrm>
          <a:prstGeom prst="rect">
            <a:avLst/>
          </a:prstGeom>
          <a:noFill/>
          <a:ln>
            <a:noFill/>
          </a:ln>
        </p:spPr>
      </p:pic>
      <p:sp>
        <p:nvSpPr>
          <p:cNvPr id="582" name="Shape 582"/>
          <p:cNvSpPr txBox="1"/>
          <p:nvPr/>
        </p:nvSpPr>
        <p:spPr>
          <a:xfrm>
            <a:off x="3660780" y="4123196"/>
            <a:ext cx="1837598"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a:solidFill>
                  <a:srgbClr val="FFFFFF"/>
                </a:solidFill>
                <a:latin typeface="Arial"/>
                <a:ea typeface="Arial"/>
                <a:cs typeface="Arial"/>
                <a:sym typeface="Arial"/>
              </a:rPr>
              <a:t>Spring Boot</a:t>
            </a:r>
          </a:p>
        </p:txBody>
      </p:sp>
      <p:sp>
        <p:nvSpPr>
          <p:cNvPr id="583" name="Shape 583"/>
          <p:cNvSpPr txBox="1"/>
          <p:nvPr/>
        </p:nvSpPr>
        <p:spPr>
          <a:xfrm>
            <a:off x="5972903" y="1717553"/>
            <a:ext cx="2686788"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a:solidFill>
                  <a:srgbClr val="FFFFFF"/>
                </a:solidFill>
                <a:latin typeface="Arial"/>
                <a:ea typeface="Arial"/>
                <a:cs typeface="Arial"/>
                <a:sym typeface="Arial"/>
              </a:rPr>
              <a:t>Continuous Delivery</a:t>
            </a:r>
          </a:p>
        </p:txBody>
      </p:sp>
      <p:pic>
        <p:nvPicPr>
          <p:cNvPr id="584" name="Shape 584"/>
          <p:cNvPicPr preferRelativeResize="0"/>
          <p:nvPr/>
        </p:nvPicPr>
        <p:blipFill rotWithShape="1">
          <a:blip r:embed="rId9">
            <a:alphaModFix/>
          </a:blip>
          <a:srcRect/>
          <a:stretch/>
        </p:blipFill>
        <p:spPr>
          <a:xfrm>
            <a:off x="454239" y="3244000"/>
            <a:ext cx="2906312" cy="148322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p:nvPr/>
        </p:nvSpPr>
        <p:spPr>
          <a:xfrm>
            <a:off x="1" y="2724150"/>
            <a:ext cx="9144000" cy="24192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grpSp>
        <p:nvGrpSpPr>
          <p:cNvPr id="591" name="Shape 591"/>
          <p:cNvGrpSpPr/>
          <p:nvPr/>
        </p:nvGrpSpPr>
        <p:grpSpPr>
          <a:xfrm>
            <a:off x="3048000" y="54678"/>
            <a:ext cx="3048000" cy="5076120"/>
            <a:chOff x="3048000" y="0"/>
            <a:chExt cx="3048000" cy="5143500"/>
          </a:xfrm>
        </p:grpSpPr>
        <p:cxnSp>
          <p:nvCxnSpPr>
            <p:cNvPr id="592" name="Shape 592"/>
            <p:cNvCxnSpPr/>
            <p:nvPr/>
          </p:nvCxnSpPr>
          <p:spPr>
            <a:xfrm rot="10800000">
              <a:off x="3048000" y="0"/>
              <a:ext cx="0" cy="5143500"/>
            </a:xfrm>
            <a:prstGeom prst="straightConnector1">
              <a:avLst/>
            </a:prstGeom>
            <a:noFill/>
            <a:ln w="9525" cap="flat" cmpd="sng">
              <a:solidFill>
                <a:schemeClr val="lt2"/>
              </a:solidFill>
              <a:prstDash val="solid"/>
              <a:round/>
              <a:headEnd type="none" w="med" len="med"/>
              <a:tailEnd type="none" w="med" len="med"/>
            </a:ln>
          </p:spPr>
        </p:cxnSp>
        <p:cxnSp>
          <p:nvCxnSpPr>
            <p:cNvPr id="593" name="Shape 593"/>
            <p:cNvCxnSpPr/>
            <p:nvPr/>
          </p:nvCxnSpPr>
          <p:spPr>
            <a:xfrm rot="10800000">
              <a:off x="6096001" y="0"/>
              <a:ext cx="0" cy="5143500"/>
            </a:xfrm>
            <a:prstGeom prst="straightConnector1">
              <a:avLst/>
            </a:prstGeom>
            <a:noFill/>
            <a:ln w="9525" cap="flat" cmpd="sng">
              <a:solidFill>
                <a:schemeClr val="lt2"/>
              </a:solidFill>
              <a:prstDash val="solid"/>
              <a:round/>
              <a:headEnd type="none" w="med" len="med"/>
              <a:tailEnd type="none" w="med" len="med"/>
            </a:ln>
          </p:spPr>
        </p:cxnSp>
      </p:grpSp>
      <p:grpSp>
        <p:nvGrpSpPr>
          <p:cNvPr id="594" name="Shape 594"/>
          <p:cNvGrpSpPr/>
          <p:nvPr/>
        </p:nvGrpSpPr>
        <p:grpSpPr>
          <a:xfrm>
            <a:off x="3087007" y="86653"/>
            <a:ext cx="2926500" cy="4882601"/>
            <a:chOff x="3087007" y="86653"/>
            <a:chExt cx="2926500" cy="4882601"/>
          </a:xfrm>
        </p:grpSpPr>
        <p:sp>
          <p:nvSpPr>
            <p:cNvPr id="595" name="Shape 595"/>
            <p:cNvSpPr txBox="1"/>
            <p:nvPr/>
          </p:nvSpPr>
          <p:spPr>
            <a:xfrm>
              <a:off x="3087007" y="86653"/>
              <a:ext cx="2926500" cy="430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200" b="1">
                  <a:solidFill>
                    <a:schemeClr val="accent1"/>
                  </a:solidFill>
                  <a:latin typeface="Arial"/>
                  <a:ea typeface="Arial"/>
                  <a:cs typeface="Arial"/>
                  <a:sym typeface="Arial"/>
                </a:rPr>
                <a:t>Continuous Delivery</a:t>
              </a:r>
            </a:p>
          </p:txBody>
        </p:sp>
        <p:grpSp>
          <p:nvGrpSpPr>
            <p:cNvPr id="596" name="Shape 596"/>
            <p:cNvGrpSpPr/>
            <p:nvPr/>
          </p:nvGrpSpPr>
          <p:grpSpPr>
            <a:xfrm>
              <a:off x="3537548" y="619887"/>
              <a:ext cx="2008200" cy="4349367"/>
              <a:chOff x="3537548" y="619887"/>
              <a:chExt cx="2008200" cy="4349367"/>
            </a:xfrm>
          </p:grpSpPr>
          <p:pic>
            <p:nvPicPr>
              <p:cNvPr id="597" name="Shape 597"/>
              <p:cNvPicPr preferRelativeResize="0"/>
              <p:nvPr/>
            </p:nvPicPr>
            <p:blipFill rotWithShape="1">
              <a:blip r:embed="rId3">
                <a:alphaModFix/>
              </a:blip>
              <a:srcRect/>
              <a:stretch/>
            </p:blipFill>
            <p:spPr>
              <a:xfrm>
                <a:off x="3868369" y="1212357"/>
                <a:ext cx="1391700" cy="1338300"/>
              </a:xfrm>
              <a:prstGeom prst="rect">
                <a:avLst/>
              </a:prstGeom>
              <a:noFill/>
              <a:ln>
                <a:noFill/>
              </a:ln>
            </p:spPr>
          </p:pic>
          <p:sp>
            <p:nvSpPr>
              <p:cNvPr id="598" name="Shape 598"/>
              <p:cNvSpPr txBox="1"/>
              <p:nvPr/>
            </p:nvSpPr>
            <p:spPr>
              <a:xfrm>
                <a:off x="3537548" y="619887"/>
                <a:ext cx="2008200" cy="438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rgbClr val="3F3F3F"/>
                    </a:solidFill>
                    <a:latin typeface="Arial"/>
                    <a:ea typeface="Arial"/>
                    <a:cs typeface="Arial"/>
                    <a:sym typeface="Arial"/>
                  </a:rPr>
                  <a:t>Release once every 6 months</a:t>
                </a:r>
              </a:p>
              <a:p>
                <a:pPr marL="0" marR="0" lvl="0" indent="0" algn="ctr" rtl="0">
                  <a:spcBef>
                    <a:spcPts val="300"/>
                  </a:spcBef>
                  <a:spcAft>
                    <a:spcPts val="0"/>
                  </a:spcAft>
                  <a:buSzPct val="25000"/>
                  <a:buNone/>
                </a:pPr>
                <a:r>
                  <a:rPr lang="en-US" sz="1000">
                    <a:solidFill>
                      <a:srgbClr val="3F3F3F"/>
                    </a:solidFill>
                    <a:latin typeface="Arial"/>
                    <a:ea typeface="Arial"/>
                    <a:cs typeface="Arial"/>
                    <a:sym typeface="Arial"/>
                  </a:rPr>
                  <a:t>More Bugs in production</a:t>
                </a:r>
              </a:p>
            </p:txBody>
          </p:sp>
          <p:pic>
            <p:nvPicPr>
              <p:cNvPr id="599" name="Shape 599"/>
              <p:cNvPicPr preferRelativeResize="0"/>
              <p:nvPr/>
            </p:nvPicPr>
            <p:blipFill rotWithShape="1">
              <a:blip r:embed="rId4">
                <a:alphaModFix/>
              </a:blip>
              <a:srcRect/>
              <a:stretch/>
            </p:blipFill>
            <p:spPr>
              <a:xfrm>
                <a:off x="3694975" y="3476154"/>
                <a:ext cx="1701600" cy="1493100"/>
              </a:xfrm>
              <a:prstGeom prst="rect">
                <a:avLst/>
              </a:prstGeom>
              <a:noFill/>
              <a:ln>
                <a:noFill/>
              </a:ln>
            </p:spPr>
          </p:pic>
          <p:sp>
            <p:nvSpPr>
              <p:cNvPr id="600" name="Shape 600"/>
              <p:cNvSpPr txBox="1"/>
              <p:nvPr/>
            </p:nvSpPr>
            <p:spPr>
              <a:xfrm>
                <a:off x="3683173" y="3030214"/>
                <a:ext cx="1722600" cy="438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chemeClr val="lt1"/>
                    </a:solidFill>
                    <a:latin typeface="Arial"/>
                    <a:ea typeface="Arial"/>
                    <a:cs typeface="Arial"/>
                    <a:sym typeface="Arial"/>
                  </a:rPr>
                  <a:t>Release early and often</a:t>
                </a:r>
              </a:p>
              <a:p>
                <a:pPr marL="0" marR="0" lvl="0" indent="0" algn="ctr" rtl="0">
                  <a:spcBef>
                    <a:spcPts val="300"/>
                  </a:spcBef>
                  <a:spcAft>
                    <a:spcPts val="0"/>
                  </a:spcAft>
                  <a:buSzPct val="25000"/>
                  <a:buNone/>
                </a:pPr>
                <a:r>
                  <a:rPr lang="en-US" sz="1000">
                    <a:solidFill>
                      <a:schemeClr val="lt1"/>
                    </a:solidFill>
                    <a:latin typeface="Arial"/>
                    <a:ea typeface="Arial"/>
                    <a:cs typeface="Arial"/>
                    <a:sym typeface="Arial"/>
                  </a:rPr>
                  <a:t>Higher Quality of Code</a:t>
                </a:r>
              </a:p>
            </p:txBody>
          </p:sp>
        </p:grpSp>
      </p:grpSp>
      <p:grpSp>
        <p:nvGrpSpPr>
          <p:cNvPr id="601" name="Shape 601"/>
          <p:cNvGrpSpPr/>
          <p:nvPr/>
        </p:nvGrpSpPr>
        <p:grpSpPr>
          <a:xfrm>
            <a:off x="309438" y="67377"/>
            <a:ext cx="2392200" cy="4797228"/>
            <a:chOff x="309438" y="67377"/>
            <a:chExt cx="2392200" cy="4797228"/>
          </a:xfrm>
        </p:grpSpPr>
        <p:sp>
          <p:nvSpPr>
            <p:cNvPr id="602" name="Shape 602"/>
            <p:cNvSpPr txBox="1"/>
            <p:nvPr/>
          </p:nvSpPr>
          <p:spPr>
            <a:xfrm>
              <a:off x="440614" y="67377"/>
              <a:ext cx="2241000" cy="430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200" b="1">
                  <a:solidFill>
                    <a:schemeClr val="accent1"/>
                  </a:solidFill>
                  <a:latin typeface="Arial"/>
                  <a:ea typeface="Arial"/>
                  <a:cs typeface="Arial"/>
                  <a:sym typeface="Arial"/>
                </a:rPr>
                <a:t>DevOps</a:t>
              </a:r>
            </a:p>
          </p:txBody>
        </p:sp>
        <p:grpSp>
          <p:nvGrpSpPr>
            <p:cNvPr id="603" name="Shape 603"/>
            <p:cNvGrpSpPr/>
            <p:nvPr/>
          </p:nvGrpSpPr>
          <p:grpSpPr>
            <a:xfrm>
              <a:off x="309438" y="619887"/>
              <a:ext cx="2392200" cy="4244718"/>
              <a:chOff x="309438" y="619887"/>
              <a:chExt cx="2392200" cy="4244718"/>
            </a:xfrm>
          </p:grpSpPr>
          <p:sp>
            <p:nvSpPr>
              <p:cNvPr id="604" name="Shape 604"/>
              <p:cNvSpPr txBox="1"/>
              <p:nvPr/>
            </p:nvSpPr>
            <p:spPr>
              <a:xfrm>
                <a:off x="387403" y="619887"/>
                <a:ext cx="2254500" cy="592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rgbClr val="3F3F3F"/>
                    </a:solidFill>
                    <a:latin typeface="Arial"/>
                    <a:ea typeface="Arial"/>
                    <a:cs typeface="Arial"/>
                    <a:sym typeface="Arial"/>
                  </a:rPr>
                  <a:t>Not my problem</a:t>
                </a:r>
              </a:p>
              <a:p>
                <a:pPr marL="0" marR="0" lvl="0" indent="0" algn="ctr" rtl="0">
                  <a:spcBef>
                    <a:spcPts val="300"/>
                  </a:spcBef>
                  <a:spcAft>
                    <a:spcPts val="0"/>
                  </a:spcAft>
                  <a:buSzPct val="25000"/>
                  <a:buNone/>
                </a:pPr>
                <a:r>
                  <a:rPr lang="en-US" sz="1000">
                    <a:solidFill>
                      <a:srgbClr val="3F3F3F"/>
                    </a:solidFill>
                    <a:latin typeface="Arial"/>
                    <a:ea typeface="Arial"/>
                    <a:cs typeface="Arial"/>
                    <a:sym typeface="Arial"/>
                  </a:rPr>
                  <a:t>Separate tools, varied incentives, opaque process</a:t>
                </a:r>
              </a:p>
            </p:txBody>
          </p:sp>
          <p:sp>
            <p:nvSpPr>
              <p:cNvPr id="605" name="Shape 605"/>
              <p:cNvSpPr txBox="1"/>
              <p:nvPr/>
            </p:nvSpPr>
            <p:spPr>
              <a:xfrm>
                <a:off x="309438" y="3030214"/>
                <a:ext cx="2392200" cy="592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chemeClr val="lt1"/>
                    </a:solidFill>
                    <a:latin typeface="Arial"/>
                    <a:ea typeface="Arial"/>
                    <a:cs typeface="Arial"/>
                    <a:sym typeface="Arial"/>
                  </a:rPr>
                  <a:t>Shared responsibility</a:t>
                </a:r>
              </a:p>
              <a:p>
                <a:pPr marL="0" marR="0" lvl="0" indent="0" algn="ctr" rtl="0">
                  <a:spcBef>
                    <a:spcPts val="300"/>
                  </a:spcBef>
                  <a:spcAft>
                    <a:spcPts val="0"/>
                  </a:spcAft>
                  <a:buSzPct val="25000"/>
                  <a:buNone/>
                </a:pPr>
                <a:r>
                  <a:rPr lang="en-US" sz="1000">
                    <a:solidFill>
                      <a:schemeClr val="lt1"/>
                    </a:solidFill>
                    <a:latin typeface="Arial"/>
                    <a:ea typeface="Arial"/>
                    <a:cs typeface="Arial"/>
                    <a:sym typeface="Arial"/>
                  </a:rPr>
                  <a:t>Common incentives, tools, process and culture</a:t>
                </a:r>
              </a:p>
            </p:txBody>
          </p:sp>
          <p:pic>
            <p:nvPicPr>
              <p:cNvPr id="606" name="Shape 606"/>
              <p:cNvPicPr preferRelativeResize="0"/>
              <p:nvPr/>
            </p:nvPicPr>
            <p:blipFill rotWithShape="1">
              <a:blip r:embed="rId5">
                <a:alphaModFix/>
              </a:blip>
              <a:srcRect/>
              <a:stretch/>
            </p:blipFill>
            <p:spPr>
              <a:xfrm>
                <a:off x="809529" y="1300329"/>
                <a:ext cx="1477500" cy="1243500"/>
              </a:xfrm>
              <a:prstGeom prst="rect">
                <a:avLst/>
              </a:prstGeom>
              <a:noFill/>
              <a:ln>
                <a:noFill/>
              </a:ln>
            </p:spPr>
          </p:pic>
          <p:pic>
            <p:nvPicPr>
              <p:cNvPr id="607" name="Shape 607"/>
              <p:cNvPicPr preferRelativeResize="0"/>
              <p:nvPr/>
            </p:nvPicPr>
            <p:blipFill rotWithShape="1">
              <a:blip r:embed="rId6">
                <a:alphaModFix/>
              </a:blip>
              <a:srcRect/>
              <a:stretch/>
            </p:blipFill>
            <p:spPr>
              <a:xfrm>
                <a:off x="586350" y="3901605"/>
                <a:ext cx="1926000" cy="963000"/>
              </a:xfrm>
              <a:prstGeom prst="rect">
                <a:avLst/>
              </a:prstGeom>
              <a:noFill/>
              <a:ln>
                <a:noFill/>
              </a:ln>
            </p:spPr>
          </p:pic>
        </p:grpSp>
      </p:grpSp>
      <p:grpSp>
        <p:nvGrpSpPr>
          <p:cNvPr id="608" name="Shape 608"/>
          <p:cNvGrpSpPr/>
          <p:nvPr/>
        </p:nvGrpSpPr>
        <p:grpSpPr>
          <a:xfrm>
            <a:off x="6410973" y="86653"/>
            <a:ext cx="2392200" cy="4896872"/>
            <a:chOff x="6423673" y="86653"/>
            <a:chExt cx="2392200" cy="4896872"/>
          </a:xfrm>
        </p:grpSpPr>
        <p:sp>
          <p:nvSpPr>
            <p:cNvPr id="609" name="Shape 609"/>
            <p:cNvSpPr txBox="1"/>
            <p:nvPr/>
          </p:nvSpPr>
          <p:spPr>
            <a:xfrm>
              <a:off x="6574750" y="86653"/>
              <a:ext cx="2241000" cy="4308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200" b="1">
                  <a:solidFill>
                    <a:schemeClr val="accent1"/>
                  </a:solidFill>
                  <a:latin typeface="Arial"/>
                  <a:ea typeface="Arial"/>
                  <a:cs typeface="Arial"/>
                  <a:sym typeface="Arial"/>
                </a:rPr>
                <a:t>Microservices</a:t>
              </a:r>
            </a:p>
          </p:txBody>
        </p:sp>
        <p:grpSp>
          <p:nvGrpSpPr>
            <p:cNvPr id="610" name="Shape 610"/>
            <p:cNvGrpSpPr/>
            <p:nvPr/>
          </p:nvGrpSpPr>
          <p:grpSpPr>
            <a:xfrm>
              <a:off x="6423673" y="619887"/>
              <a:ext cx="2392200" cy="4363638"/>
              <a:chOff x="6423673" y="619887"/>
              <a:chExt cx="2392200" cy="4363638"/>
            </a:xfrm>
          </p:grpSpPr>
          <p:sp>
            <p:nvSpPr>
              <p:cNvPr id="611" name="Shape 611"/>
              <p:cNvSpPr txBox="1"/>
              <p:nvPr/>
            </p:nvSpPr>
            <p:spPr>
              <a:xfrm>
                <a:off x="6561257" y="619887"/>
                <a:ext cx="2254500" cy="592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rgbClr val="3F3F3F"/>
                    </a:solidFill>
                    <a:latin typeface="Arial"/>
                    <a:ea typeface="Arial"/>
                    <a:cs typeface="Arial"/>
                    <a:sym typeface="Arial"/>
                  </a:rPr>
                  <a:t>Tightly coupled components</a:t>
                </a:r>
              </a:p>
              <a:p>
                <a:pPr marL="0" marR="0" lvl="0" indent="0" algn="ctr" rtl="0">
                  <a:spcBef>
                    <a:spcPts val="300"/>
                  </a:spcBef>
                  <a:spcAft>
                    <a:spcPts val="0"/>
                  </a:spcAft>
                  <a:buSzPct val="25000"/>
                  <a:buNone/>
                </a:pPr>
                <a:r>
                  <a:rPr lang="en-US" sz="1000">
                    <a:solidFill>
                      <a:srgbClr val="3F3F3F"/>
                    </a:solidFill>
                    <a:latin typeface="Arial"/>
                    <a:ea typeface="Arial"/>
                    <a:cs typeface="Arial"/>
                    <a:sym typeface="Arial"/>
                  </a:rPr>
                  <a:t>Slow deployment cycles waiting on integrated tests teams</a:t>
                </a:r>
              </a:p>
            </p:txBody>
          </p:sp>
          <p:pic>
            <p:nvPicPr>
              <p:cNvPr id="612" name="Shape 612"/>
              <p:cNvPicPr preferRelativeResize="0"/>
              <p:nvPr/>
            </p:nvPicPr>
            <p:blipFill rotWithShape="1">
              <a:blip r:embed="rId7">
                <a:alphaModFix/>
              </a:blip>
              <a:srcRect/>
              <a:stretch/>
            </p:blipFill>
            <p:spPr>
              <a:xfrm>
                <a:off x="7119152" y="1269870"/>
                <a:ext cx="1182300" cy="1274700"/>
              </a:xfrm>
              <a:prstGeom prst="rect">
                <a:avLst/>
              </a:prstGeom>
              <a:noFill/>
              <a:ln>
                <a:noFill/>
              </a:ln>
            </p:spPr>
          </p:pic>
          <p:sp>
            <p:nvSpPr>
              <p:cNvPr id="613" name="Shape 613"/>
              <p:cNvSpPr txBox="1"/>
              <p:nvPr/>
            </p:nvSpPr>
            <p:spPr>
              <a:xfrm>
                <a:off x="6423673" y="3030214"/>
                <a:ext cx="2392200" cy="5925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a:solidFill>
                      <a:schemeClr val="lt1"/>
                    </a:solidFill>
                    <a:latin typeface="Arial"/>
                    <a:ea typeface="Arial"/>
                    <a:cs typeface="Arial"/>
                    <a:sym typeface="Arial"/>
                  </a:rPr>
                  <a:t>Loosely coupled components</a:t>
                </a:r>
              </a:p>
              <a:p>
                <a:pPr marL="0" marR="0" lvl="0" indent="0" algn="ctr" rtl="0">
                  <a:spcBef>
                    <a:spcPts val="300"/>
                  </a:spcBef>
                  <a:spcAft>
                    <a:spcPts val="0"/>
                  </a:spcAft>
                  <a:buSzPct val="25000"/>
                  <a:buNone/>
                </a:pPr>
                <a:r>
                  <a:rPr lang="en-US" sz="1000">
                    <a:solidFill>
                      <a:schemeClr val="lt1"/>
                    </a:solidFill>
                    <a:latin typeface="Arial"/>
                    <a:ea typeface="Arial"/>
                    <a:cs typeface="Arial"/>
                    <a:sym typeface="Arial"/>
                  </a:rPr>
                  <a:t>Automated deploy without waiting on individual components</a:t>
                </a:r>
              </a:p>
            </p:txBody>
          </p:sp>
          <p:pic>
            <p:nvPicPr>
              <p:cNvPr id="614" name="Shape 614"/>
              <p:cNvPicPr preferRelativeResize="0"/>
              <p:nvPr/>
            </p:nvPicPr>
            <p:blipFill rotWithShape="1">
              <a:blip r:embed="rId8">
                <a:alphaModFix/>
              </a:blip>
              <a:srcRect/>
              <a:stretch/>
            </p:blipFill>
            <p:spPr>
              <a:xfrm rot="-5400000">
                <a:off x="6971798" y="3615225"/>
                <a:ext cx="1306500" cy="1430100"/>
              </a:xfrm>
              <a:prstGeom prst="rect">
                <a:avLst/>
              </a:prstGeom>
              <a:noFill/>
              <a:ln>
                <a:noFill/>
              </a:ln>
            </p:spPr>
          </p:pic>
        </p:grpSp>
      </p:grpSp>
      <p:grpSp>
        <p:nvGrpSpPr>
          <p:cNvPr id="615" name="Shape 615"/>
          <p:cNvGrpSpPr/>
          <p:nvPr/>
        </p:nvGrpSpPr>
        <p:grpSpPr>
          <a:xfrm>
            <a:off x="0" y="2571750"/>
            <a:ext cx="9144000" cy="406925"/>
            <a:chOff x="0" y="2571750"/>
            <a:chExt cx="9144000" cy="406925"/>
          </a:xfrm>
        </p:grpSpPr>
        <p:sp>
          <p:nvSpPr>
            <p:cNvPr id="616" name="Shape 616"/>
            <p:cNvSpPr/>
            <p:nvPr/>
          </p:nvSpPr>
          <p:spPr>
            <a:xfrm>
              <a:off x="0" y="2643275"/>
              <a:ext cx="9144000" cy="3354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617" name="Shape 617"/>
            <p:cNvSpPr txBox="1"/>
            <p:nvPr/>
          </p:nvSpPr>
          <p:spPr>
            <a:xfrm>
              <a:off x="2774425" y="2571750"/>
              <a:ext cx="3578100" cy="254400"/>
            </a:xfrm>
            <a:prstGeom prst="rect">
              <a:avLst/>
            </a:prstGeom>
            <a:noFill/>
            <a:ln>
              <a:noFill/>
            </a:ln>
          </p:spPr>
          <p:txBody>
            <a:bodyPr lIns="91425" tIns="91425" rIns="91425" bIns="91425" anchor="t" anchorCtr="0">
              <a:noAutofit/>
            </a:bodyPr>
            <a:lstStyle/>
            <a:p>
              <a:pPr lvl="0" algn="ctr" rtl="0">
                <a:spcBef>
                  <a:spcPts val="0"/>
                </a:spcBef>
                <a:buNone/>
              </a:pPr>
              <a:r>
                <a:rPr lang="en-US" sz="1800" b="1">
                  <a:solidFill>
                    <a:srgbClr val="FFFFFF"/>
                  </a:solidFill>
                </a:rPr>
                <a:t>C  L  O  U  D      N  A  T  I  V  E</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5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p:cTn id="12" dur="500"/>
                                        <p:tgtEl>
                                          <p:spTgt spid="5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fade">
                                      <p:cBhvr>
                                        <p:cTn id="17" dur="500"/>
                                        <p:tgtEl>
                                          <p:spTgt spid="6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5"/>
                                        </p:tgtEl>
                                        <p:attrNameLst>
                                          <p:attrName>style.visibility</p:attrName>
                                        </p:attrNameLst>
                                      </p:cBhvr>
                                      <p:to>
                                        <p:strVal val="visible"/>
                                      </p:to>
                                    </p:set>
                                    <p:animEffect transition="in" filter="fade">
                                      <p:cBhvr>
                                        <p:cTn id="22" dur="1000"/>
                                        <p:tgtEl>
                                          <p:spTgt spid="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113721" y="149918"/>
            <a:ext cx="8796900" cy="474300"/>
          </a:xfrm>
          <a:prstGeom prst="rect">
            <a:avLst/>
          </a:prstGeom>
        </p:spPr>
        <p:txBody>
          <a:bodyPr lIns="91425" tIns="91425" rIns="91425" bIns="91425" anchor="t" anchorCtr="0">
            <a:noAutofit/>
          </a:bodyPr>
          <a:lstStyle/>
          <a:p>
            <a:pPr lvl="0" rtl="0">
              <a:spcBef>
                <a:spcPts val="0"/>
              </a:spcBef>
              <a:buNone/>
            </a:pPr>
            <a:r>
              <a:rPr lang="en-US"/>
              <a:t>But… microservices are hard</a:t>
            </a:r>
          </a:p>
        </p:txBody>
      </p:sp>
      <p:pic>
        <p:nvPicPr>
          <p:cNvPr id="623" name="Shape 623"/>
          <p:cNvPicPr preferRelativeResize="0"/>
          <p:nvPr/>
        </p:nvPicPr>
        <p:blipFill rotWithShape="1">
          <a:blip r:embed="rId3">
            <a:alphaModFix/>
          </a:blip>
          <a:srcRect/>
          <a:stretch/>
        </p:blipFill>
        <p:spPr>
          <a:xfrm>
            <a:off x="470874" y="1075736"/>
            <a:ext cx="2934300" cy="2857500"/>
          </a:xfrm>
          <a:prstGeom prst="rect">
            <a:avLst/>
          </a:prstGeom>
          <a:noFill/>
          <a:ln>
            <a:noFill/>
          </a:ln>
        </p:spPr>
      </p:pic>
      <p:pic>
        <p:nvPicPr>
          <p:cNvPr id="624" name="Shape 624"/>
          <p:cNvPicPr preferRelativeResize="0"/>
          <p:nvPr/>
        </p:nvPicPr>
        <p:blipFill rotWithShape="1">
          <a:blip r:embed="rId4">
            <a:alphaModFix/>
          </a:blip>
          <a:srcRect/>
          <a:stretch/>
        </p:blipFill>
        <p:spPr>
          <a:xfrm>
            <a:off x="3654662" y="1104066"/>
            <a:ext cx="2922000" cy="2868299"/>
          </a:xfrm>
          <a:prstGeom prst="rect">
            <a:avLst/>
          </a:prstGeom>
          <a:noFill/>
          <a:ln>
            <a:noFill/>
          </a:ln>
        </p:spPr>
      </p:pic>
      <p:pic>
        <p:nvPicPr>
          <p:cNvPr id="625" name="Shape 625"/>
          <p:cNvPicPr preferRelativeResize="0"/>
          <p:nvPr/>
        </p:nvPicPr>
        <p:blipFill rotWithShape="1">
          <a:blip r:embed="rId5">
            <a:alphaModFix/>
          </a:blip>
          <a:srcRect/>
          <a:stretch/>
        </p:blipFill>
        <p:spPr>
          <a:xfrm>
            <a:off x="1389177" y="4109082"/>
            <a:ext cx="1133100" cy="566700"/>
          </a:xfrm>
          <a:prstGeom prst="rect">
            <a:avLst/>
          </a:prstGeom>
          <a:noFill/>
          <a:ln>
            <a:noFill/>
          </a:ln>
        </p:spPr>
      </p:pic>
      <p:pic>
        <p:nvPicPr>
          <p:cNvPr id="626" name="Shape 626"/>
          <p:cNvPicPr preferRelativeResize="0"/>
          <p:nvPr/>
        </p:nvPicPr>
        <p:blipFill rotWithShape="1">
          <a:blip r:embed="rId6">
            <a:alphaModFix/>
          </a:blip>
          <a:srcRect/>
          <a:stretch/>
        </p:blipFill>
        <p:spPr>
          <a:xfrm>
            <a:off x="4454766" y="4217517"/>
            <a:ext cx="1504500" cy="376200"/>
          </a:xfrm>
          <a:prstGeom prst="rect">
            <a:avLst/>
          </a:prstGeom>
          <a:noFill/>
          <a:ln>
            <a:noFill/>
          </a:ln>
        </p:spPr>
      </p:pic>
      <p:sp>
        <p:nvSpPr>
          <p:cNvPr id="627" name="Shape 627"/>
          <p:cNvSpPr txBox="1"/>
          <p:nvPr/>
        </p:nvSpPr>
        <p:spPr>
          <a:xfrm>
            <a:off x="6735314" y="1104077"/>
            <a:ext cx="2241000" cy="430800"/>
          </a:xfrm>
          <a:prstGeom prst="rect">
            <a:avLst/>
          </a:prstGeom>
          <a:noFill/>
          <a:ln>
            <a:noFill/>
          </a:ln>
        </p:spPr>
        <p:txBody>
          <a:bodyPr lIns="91425" tIns="45700" rIns="91425" bIns="45700" anchor="t" anchorCtr="0">
            <a:noAutofit/>
          </a:bodyPr>
          <a:lstStyle/>
          <a:p>
            <a:pPr marL="457200" marR="0" lvl="0" indent="-304800" rtl="0">
              <a:spcBef>
                <a:spcPts val="0"/>
              </a:spcBef>
              <a:spcAft>
                <a:spcPts val="0"/>
              </a:spcAft>
              <a:buClr>
                <a:schemeClr val="accent1"/>
              </a:buClr>
              <a:buSzPct val="100000"/>
              <a:buFont typeface="Arial"/>
              <a:buChar char="-"/>
            </a:pPr>
            <a:r>
              <a:rPr lang="en-US" sz="1200" b="1">
                <a:solidFill>
                  <a:schemeClr val="accent1"/>
                </a:solidFill>
              </a:rPr>
              <a:t>Discovery</a:t>
            </a:r>
          </a:p>
          <a:p>
            <a:pPr marL="457200" marR="0" lvl="0" indent="-304800" rtl="0">
              <a:spcBef>
                <a:spcPts val="0"/>
              </a:spcBef>
              <a:spcAft>
                <a:spcPts val="0"/>
              </a:spcAft>
              <a:buClr>
                <a:schemeClr val="accent1"/>
              </a:buClr>
              <a:buSzPct val="100000"/>
              <a:buChar char="-"/>
            </a:pPr>
            <a:r>
              <a:rPr lang="en-US" sz="1200" b="1">
                <a:solidFill>
                  <a:schemeClr val="accent1"/>
                </a:solidFill>
              </a:rPr>
              <a:t>User Management</a:t>
            </a:r>
          </a:p>
          <a:p>
            <a:pPr marL="457200" marR="0" lvl="0" indent="-304800" rtl="0">
              <a:spcBef>
                <a:spcPts val="0"/>
              </a:spcBef>
              <a:spcAft>
                <a:spcPts val="0"/>
              </a:spcAft>
              <a:buClr>
                <a:schemeClr val="accent1"/>
              </a:buClr>
              <a:buSzPct val="100000"/>
              <a:buChar char="-"/>
            </a:pPr>
            <a:r>
              <a:rPr lang="en-US" sz="1200" b="1">
                <a:solidFill>
                  <a:schemeClr val="accent1"/>
                </a:solidFill>
              </a:rPr>
              <a:t>Failover and HA</a:t>
            </a:r>
          </a:p>
          <a:p>
            <a:pPr marL="457200" marR="0" lvl="0" indent="-304800" rtl="0">
              <a:spcBef>
                <a:spcPts val="0"/>
              </a:spcBef>
              <a:spcAft>
                <a:spcPts val="0"/>
              </a:spcAft>
              <a:buClr>
                <a:schemeClr val="accent1"/>
              </a:buClr>
              <a:buSzPct val="100000"/>
              <a:buChar char="-"/>
            </a:pPr>
            <a:r>
              <a:rPr lang="en-US" sz="1200" b="1">
                <a:solidFill>
                  <a:schemeClr val="accent1"/>
                </a:solidFill>
              </a:rPr>
              <a:t>Configuration</a:t>
            </a:r>
          </a:p>
          <a:p>
            <a:pPr marL="457200" marR="0" lvl="0" indent="-304800" rtl="0">
              <a:spcBef>
                <a:spcPts val="0"/>
              </a:spcBef>
              <a:spcAft>
                <a:spcPts val="0"/>
              </a:spcAft>
              <a:buClr>
                <a:schemeClr val="accent1"/>
              </a:buClr>
              <a:buSzPct val="100000"/>
              <a:buChar char="-"/>
            </a:pPr>
            <a:r>
              <a:rPr lang="en-US" sz="1200" b="1">
                <a:solidFill>
                  <a:schemeClr val="accent1"/>
                </a:solidFill>
              </a:rPr>
              <a:t>Security</a:t>
            </a:r>
          </a:p>
          <a:p>
            <a:pPr marL="457200" marR="0" lvl="0" indent="-304800" rtl="0">
              <a:spcBef>
                <a:spcPts val="0"/>
              </a:spcBef>
              <a:spcAft>
                <a:spcPts val="0"/>
              </a:spcAft>
              <a:buClr>
                <a:schemeClr val="accent1"/>
              </a:buClr>
              <a:buSzPct val="100000"/>
              <a:buChar char="-"/>
            </a:pPr>
            <a:r>
              <a:rPr lang="en-US" sz="1200" b="1">
                <a:solidFill>
                  <a:schemeClr val="accent1"/>
                </a:solidFill>
              </a:rPr>
              <a:t>API Management</a:t>
            </a:r>
          </a:p>
          <a:p>
            <a:pPr marL="457200" marR="0" lvl="0" indent="-304800" rtl="0">
              <a:spcBef>
                <a:spcPts val="0"/>
              </a:spcBef>
              <a:spcAft>
                <a:spcPts val="0"/>
              </a:spcAft>
              <a:buClr>
                <a:schemeClr val="accent1"/>
              </a:buClr>
              <a:buSzPct val="100000"/>
              <a:buChar char="-"/>
            </a:pPr>
            <a:r>
              <a:rPr lang="en-US" sz="1200" b="1">
                <a:solidFill>
                  <a:schemeClr val="accent1"/>
                </a:solidFill>
              </a:rPr>
              <a:t>Monitoring &amp; Logging</a:t>
            </a:r>
          </a:p>
          <a:p>
            <a:pPr marR="0" lvl="0" rtl="0">
              <a:spcBef>
                <a:spcPts val="0"/>
              </a:spcBef>
              <a:spcAft>
                <a:spcPts val="0"/>
              </a:spcAft>
              <a:buNone/>
            </a:pPr>
            <a:endParaRPr sz="1200" b="1">
              <a:solidFill>
                <a:schemeClr val="accent1"/>
              </a:solidFill>
            </a:endParaRPr>
          </a:p>
          <a:p>
            <a:pPr marR="0" lvl="0" rtl="0">
              <a:spcBef>
                <a:spcPts val="0"/>
              </a:spcBef>
              <a:spcAft>
                <a:spcPts val="0"/>
              </a:spcAft>
              <a:buNone/>
            </a:pPr>
            <a:endParaRPr sz="1200" b="1">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p:nvPr/>
        </p:nvSpPr>
        <p:spPr>
          <a:xfrm>
            <a:off x="129400" y="2190400"/>
            <a:ext cx="7203600" cy="867300"/>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33" name="Shape 633"/>
          <p:cNvSpPr txBox="1">
            <a:spLocks noGrp="1"/>
          </p:cNvSpPr>
          <p:nvPr>
            <p:ph type="subTitle" idx="1"/>
          </p:nvPr>
        </p:nvSpPr>
        <p:spPr>
          <a:xfrm>
            <a:off x="1764425" y="4613925"/>
            <a:ext cx="2961000" cy="464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34" name="Shape 634"/>
          <p:cNvSpPr txBox="1">
            <a:spLocks noGrp="1"/>
          </p:cNvSpPr>
          <p:nvPr>
            <p:ph type="subTitle" idx="1"/>
          </p:nvPr>
        </p:nvSpPr>
        <p:spPr>
          <a:xfrm>
            <a:off x="4786600" y="4616000"/>
            <a:ext cx="2518200" cy="464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PUBLIC CLOUD</a:t>
            </a:r>
          </a:p>
        </p:txBody>
      </p:sp>
      <p:sp>
        <p:nvSpPr>
          <p:cNvPr id="635" name="Shape 635"/>
          <p:cNvSpPr txBox="1"/>
          <p:nvPr/>
        </p:nvSpPr>
        <p:spPr>
          <a:xfrm>
            <a:off x="53200" y="-10450"/>
            <a:ext cx="6175199"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a:solidFill>
                  <a:schemeClr val="accent5"/>
                </a:solidFill>
                <a:latin typeface="Arial"/>
                <a:ea typeface="Arial"/>
                <a:cs typeface="Arial"/>
                <a:sym typeface="Arial"/>
              </a:rPr>
              <a:t>Cloud Native Reference Architecture - </a:t>
            </a:r>
            <a:r>
              <a:rPr lang="en-US" b="1">
                <a:solidFill>
                  <a:schemeClr val="accent5"/>
                </a:solidFill>
              </a:rPr>
              <a:t>Lots of moving parts</a:t>
            </a:r>
          </a:p>
        </p:txBody>
      </p:sp>
      <p:sp>
        <p:nvSpPr>
          <p:cNvPr id="636" name="Shape 636"/>
          <p:cNvSpPr txBox="1">
            <a:spLocks noGrp="1"/>
          </p:cNvSpPr>
          <p:nvPr>
            <p:ph type="subTitle" idx="1"/>
          </p:nvPr>
        </p:nvSpPr>
        <p:spPr>
          <a:xfrm>
            <a:off x="1764425" y="4119600"/>
            <a:ext cx="55404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37" name="Shape 637"/>
          <p:cNvSpPr txBox="1">
            <a:spLocks noGrp="1"/>
          </p:cNvSpPr>
          <p:nvPr>
            <p:ph type="subTitle" idx="1"/>
          </p:nvPr>
        </p:nvSpPr>
        <p:spPr>
          <a:xfrm>
            <a:off x="1785550" y="2223725"/>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38" name="Shape 638"/>
          <p:cNvSpPr txBox="1">
            <a:spLocks noGrp="1"/>
          </p:cNvSpPr>
          <p:nvPr>
            <p:ph type="subTitle" idx="1"/>
          </p:nvPr>
        </p:nvSpPr>
        <p:spPr>
          <a:xfrm>
            <a:off x="1764425" y="3623200"/>
            <a:ext cx="55404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39" name="Shape 639"/>
          <p:cNvSpPr txBox="1">
            <a:spLocks noGrp="1"/>
          </p:cNvSpPr>
          <p:nvPr>
            <p:ph type="subTitle" idx="1"/>
          </p:nvPr>
        </p:nvSpPr>
        <p:spPr>
          <a:xfrm>
            <a:off x="1773460" y="3124750"/>
            <a:ext cx="29610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0" name="Shape 640"/>
          <p:cNvSpPr txBox="1">
            <a:spLocks noGrp="1"/>
          </p:cNvSpPr>
          <p:nvPr>
            <p:ph type="subTitle" idx="1"/>
          </p:nvPr>
        </p:nvSpPr>
        <p:spPr>
          <a:xfrm>
            <a:off x="4786600" y="3137500"/>
            <a:ext cx="25182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1" name="Shape 641"/>
          <p:cNvSpPr txBox="1">
            <a:spLocks noGrp="1"/>
          </p:cNvSpPr>
          <p:nvPr>
            <p:ph type="subTitle" idx="1"/>
          </p:nvPr>
        </p:nvSpPr>
        <p:spPr>
          <a:xfrm>
            <a:off x="164425" y="2212075"/>
            <a:ext cx="15600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2" name="Shape 642"/>
          <p:cNvSpPr txBox="1">
            <a:spLocks noGrp="1"/>
          </p:cNvSpPr>
          <p:nvPr>
            <p:ph type="subTitle" idx="1"/>
          </p:nvPr>
        </p:nvSpPr>
        <p:spPr>
          <a:xfrm>
            <a:off x="4779850" y="2238675"/>
            <a:ext cx="1228500" cy="79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3" name="Shape 643"/>
          <p:cNvSpPr txBox="1">
            <a:spLocks noGrp="1"/>
          </p:cNvSpPr>
          <p:nvPr>
            <p:ph type="subTitle" idx="1"/>
          </p:nvPr>
        </p:nvSpPr>
        <p:spPr>
          <a:xfrm>
            <a:off x="6076225" y="2231225"/>
            <a:ext cx="1228500" cy="79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4" name="Shape 644"/>
          <p:cNvSpPr txBox="1">
            <a:spLocks noGrp="1"/>
          </p:cNvSpPr>
          <p:nvPr>
            <p:ph type="subTitle" idx="1"/>
          </p:nvPr>
        </p:nvSpPr>
        <p:spPr>
          <a:xfrm>
            <a:off x="178975" y="394325"/>
            <a:ext cx="1531500" cy="1728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5" name="Shape 645"/>
          <p:cNvSpPr txBox="1">
            <a:spLocks noGrp="1"/>
          </p:cNvSpPr>
          <p:nvPr>
            <p:ph type="subTitle" idx="1"/>
          </p:nvPr>
        </p:nvSpPr>
        <p:spPr>
          <a:xfrm>
            <a:off x="3272575" y="221875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6" name="Shape 646"/>
          <p:cNvSpPr txBox="1">
            <a:spLocks noGrp="1"/>
          </p:cNvSpPr>
          <p:nvPr>
            <p:ph type="subTitle" idx="1"/>
          </p:nvPr>
        </p:nvSpPr>
        <p:spPr>
          <a:xfrm>
            <a:off x="1765075" y="394325"/>
            <a:ext cx="1439400" cy="867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7" name="Shape 647"/>
          <p:cNvSpPr txBox="1">
            <a:spLocks noGrp="1"/>
          </p:cNvSpPr>
          <p:nvPr>
            <p:ph type="subTitle" idx="1"/>
          </p:nvPr>
        </p:nvSpPr>
        <p:spPr>
          <a:xfrm>
            <a:off x="1770749" y="132065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8" name="Shape 648"/>
          <p:cNvSpPr txBox="1">
            <a:spLocks noGrp="1"/>
          </p:cNvSpPr>
          <p:nvPr>
            <p:ph type="subTitle" idx="1"/>
          </p:nvPr>
        </p:nvSpPr>
        <p:spPr>
          <a:xfrm>
            <a:off x="3270425" y="131070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49" name="Shape 649"/>
          <p:cNvSpPr txBox="1">
            <a:spLocks noGrp="1"/>
          </p:cNvSpPr>
          <p:nvPr>
            <p:ph type="subTitle" idx="1"/>
          </p:nvPr>
        </p:nvSpPr>
        <p:spPr>
          <a:xfrm>
            <a:off x="4770100" y="394250"/>
            <a:ext cx="1228500" cy="17370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50" name="Shape 650"/>
          <p:cNvSpPr txBox="1">
            <a:spLocks noGrp="1"/>
          </p:cNvSpPr>
          <p:nvPr>
            <p:ph type="subTitle" idx="1"/>
          </p:nvPr>
        </p:nvSpPr>
        <p:spPr>
          <a:xfrm>
            <a:off x="6065500" y="394400"/>
            <a:ext cx="1228500" cy="17370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grpSp>
        <p:nvGrpSpPr>
          <p:cNvPr id="651" name="Shape 651"/>
          <p:cNvGrpSpPr/>
          <p:nvPr/>
        </p:nvGrpSpPr>
        <p:grpSpPr>
          <a:xfrm>
            <a:off x="37484" y="2156601"/>
            <a:ext cx="186455" cy="176647"/>
            <a:chOff x="8317600" y="1296225"/>
            <a:chExt cx="255000" cy="287700"/>
          </a:xfrm>
        </p:grpSpPr>
        <p:sp>
          <p:nvSpPr>
            <p:cNvPr id="652" name="Shape 652"/>
            <p:cNvSpPr/>
            <p:nvPr/>
          </p:nvSpPr>
          <p:spPr>
            <a:xfrm>
              <a:off x="8317600" y="1296225"/>
              <a:ext cx="255000" cy="287700"/>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53" name="Shape 653"/>
            <p:cNvPicPr preferRelativeResize="0"/>
            <p:nvPr/>
          </p:nvPicPr>
          <p:blipFill rotWithShape="1">
            <a:blip r:embed="rId3">
              <a:alphaModFix/>
            </a:blip>
            <a:srcRect/>
            <a:stretch/>
          </p:blipFill>
          <p:spPr>
            <a:xfrm>
              <a:off x="8333525" y="1316024"/>
              <a:ext cx="210600" cy="210600"/>
            </a:xfrm>
            <a:prstGeom prst="rect">
              <a:avLst/>
            </a:prstGeom>
            <a:noFill/>
            <a:ln w="9525" cap="flat" cmpd="sng">
              <a:solidFill>
                <a:srgbClr val="FFFFFF"/>
              </a:solidFill>
              <a:prstDash val="solid"/>
              <a:round/>
              <a:headEnd type="none" w="med" len="med"/>
              <a:tailEnd type="none" w="med" len="med"/>
            </a:ln>
          </p:spPr>
        </p:pic>
      </p:grpSp>
      <p:sp>
        <p:nvSpPr>
          <p:cNvPr id="654" name="Shape 654"/>
          <p:cNvSpPr txBox="1">
            <a:spLocks noGrp="1"/>
          </p:cNvSpPr>
          <p:nvPr>
            <p:ph type="subTitle" idx="1"/>
          </p:nvPr>
        </p:nvSpPr>
        <p:spPr>
          <a:xfrm>
            <a:off x="3259075" y="394400"/>
            <a:ext cx="1439400" cy="867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55" name="Shape 655"/>
          <p:cNvSpPr txBox="1">
            <a:spLocks noGrp="1"/>
          </p:cNvSpPr>
          <p:nvPr>
            <p:ph type="subTitle" idx="1"/>
          </p:nvPr>
        </p:nvSpPr>
        <p:spPr>
          <a:xfrm>
            <a:off x="161325" y="4119600"/>
            <a:ext cx="1560000" cy="9588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56" name="Shape 656"/>
          <p:cNvSpPr txBox="1">
            <a:spLocks noGrp="1"/>
          </p:cNvSpPr>
          <p:nvPr>
            <p:ph type="subTitle" idx="1"/>
          </p:nvPr>
        </p:nvSpPr>
        <p:spPr>
          <a:xfrm>
            <a:off x="161325" y="3137500"/>
            <a:ext cx="1560000"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57" name="Shape 657"/>
          <p:cNvSpPr txBox="1"/>
          <p:nvPr/>
        </p:nvSpPr>
        <p:spPr>
          <a:xfrm rot="-5400000">
            <a:off x="5707374" y="2543074"/>
            <a:ext cx="4659000"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What does it take to deploy and operate ALL this at </a:t>
            </a:r>
            <a:r>
              <a:rPr lang="en-US" sz="1000" b="1" i="0" u="none" strike="noStrike" cap="none">
                <a:solidFill>
                  <a:srgbClr val="0000FF"/>
                </a:solidFill>
                <a:latin typeface="Arial"/>
                <a:ea typeface="Arial"/>
                <a:cs typeface="Arial"/>
                <a:sym typeface="Arial"/>
              </a:rPr>
              <a:t>SCALE</a:t>
            </a:r>
          </a:p>
        </p:txBody>
      </p:sp>
      <p:sp>
        <p:nvSpPr>
          <p:cNvPr id="658" name="Shape 658"/>
          <p:cNvSpPr txBox="1"/>
          <p:nvPr/>
        </p:nvSpPr>
        <p:spPr>
          <a:xfrm rot="-5400000">
            <a:off x="6125924" y="2540598"/>
            <a:ext cx="4662600"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Where should your best developers focus to maximise BUSINESS VALUE? </a:t>
            </a:r>
          </a:p>
        </p:txBody>
      </p:sp>
      <p:sp>
        <p:nvSpPr>
          <p:cNvPr id="659" name="Shape 659"/>
          <p:cNvSpPr/>
          <p:nvPr/>
        </p:nvSpPr>
        <p:spPr>
          <a:xfrm>
            <a:off x="7359050" y="296275"/>
            <a:ext cx="235500" cy="4816800"/>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par>
                                <p:cTn id="8" presetID="10" presetClass="entr" presetSubtype="0" fill="hold"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10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659"/>
                                        </p:tgtEl>
                                        <p:attrNameLst>
                                          <p:attrName>style.visibility</p:attrName>
                                        </p:attrNameLst>
                                      </p:cBhvr>
                                      <p:to>
                                        <p:strVal val="visible"/>
                                      </p:to>
                                    </p:set>
                                    <p:animEffect transition="in" filter="fade">
                                      <p:cBhvr>
                                        <p:cTn id="13" dur="1000"/>
                                        <p:tgtEl>
                                          <p:spTgt spid="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p:nvPr/>
        </p:nvSpPr>
        <p:spPr>
          <a:xfrm>
            <a:off x="129400" y="2190400"/>
            <a:ext cx="7203600" cy="867300"/>
          </a:xfrm>
          <a:prstGeom prst="rect">
            <a:avLst/>
          </a:prstGeom>
          <a:noFill/>
          <a:ln w="9525" cap="flat" cmpd="sng">
            <a:solidFill>
              <a:srgbClr val="0B5394"/>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65" name="Shape 665"/>
          <p:cNvSpPr txBox="1">
            <a:spLocks noGrp="1"/>
          </p:cNvSpPr>
          <p:nvPr>
            <p:ph type="subTitle" idx="1"/>
          </p:nvPr>
        </p:nvSpPr>
        <p:spPr>
          <a:xfrm>
            <a:off x="1764425" y="4613925"/>
            <a:ext cx="2961000" cy="464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PRIVATE CLOUD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66" name="Shape 666"/>
          <p:cNvSpPr txBox="1">
            <a:spLocks noGrp="1"/>
          </p:cNvSpPr>
          <p:nvPr>
            <p:ph type="subTitle" idx="1"/>
          </p:nvPr>
        </p:nvSpPr>
        <p:spPr>
          <a:xfrm>
            <a:off x="4786600" y="4616000"/>
            <a:ext cx="2518200" cy="464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PUBLIC CLOUD</a:t>
            </a:r>
          </a:p>
        </p:txBody>
      </p:sp>
      <p:sp>
        <p:nvSpPr>
          <p:cNvPr id="667" name="Shape 667"/>
          <p:cNvSpPr txBox="1"/>
          <p:nvPr/>
        </p:nvSpPr>
        <p:spPr>
          <a:xfrm>
            <a:off x="4935750" y="4773200"/>
            <a:ext cx="23337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AWS 		Azure		GCP</a:t>
            </a:r>
          </a:p>
        </p:txBody>
      </p:sp>
      <p:sp>
        <p:nvSpPr>
          <p:cNvPr id="668" name="Shape 668"/>
          <p:cNvSpPr txBox="1"/>
          <p:nvPr/>
        </p:nvSpPr>
        <p:spPr>
          <a:xfrm>
            <a:off x="2170625" y="4773200"/>
            <a:ext cx="23337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vSphere 			OpenStack</a:t>
            </a:r>
          </a:p>
        </p:txBody>
      </p:sp>
      <p:sp>
        <p:nvSpPr>
          <p:cNvPr id="669" name="Shape 669"/>
          <p:cNvSpPr txBox="1"/>
          <p:nvPr/>
        </p:nvSpPr>
        <p:spPr>
          <a:xfrm>
            <a:off x="53197" y="-10450"/>
            <a:ext cx="5556900" cy="380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5"/>
              </a:buClr>
              <a:buSzPct val="25000"/>
              <a:buFont typeface="Arial"/>
              <a:buNone/>
            </a:pPr>
            <a:r>
              <a:rPr lang="en-US" sz="1400" b="1" i="0" u="none" strike="noStrike" cap="none">
                <a:solidFill>
                  <a:schemeClr val="accent5"/>
                </a:solidFill>
                <a:latin typeface="Arial"/>
                <a:ea typeface="Arial"/>
                <a:cs typeface="Arial"/>
                <a:sym typeface="Arial"/>
              </a:rPr>
              <a:t>Cloud Native Reference Architecture (Ecosystem)</a:t>
            </a:r>
          </a:p>
        </p:txBody>
      </p:sp>
      <p:sp>
        <p:nvSpPr>
          <p:cNvPr id="670" name="Shape 670"/>
          <p:cNvSpPr txBox="1">
            <a:spLocks noGrp="1"/>
          </p:cNvSpPr>
          <p:nvPr>
            <p:ph type="subTitle" idx="1"/>
          </p:nvPr>
        </p:nvSpPr>
        <p:spPr>
          <a:xfrm>
            <a:off x="1764425" y="4119600"/>
            <a:ext cx="55404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CLOUD ORCHESTRATION </a:t>
            </a:r>
          </a:p>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&amp; AUTOMATION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1" name="Shape 671"/>
          <p:cNvSpPr txBox="1">
            <a:spLocks noGrp="1"/>
          </p:cNvSpPr>
          <p:nvPr>
            <p:ph type="subTitle" idx="1"/>
          </p:nvPr>
        </p:nvSpPr>
        <p:spPr>
          <a:xfrm>
            <a:off x="1785550" y="2223725"/>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LANGUAGES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Java</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.NET</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Python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2" name="Shape 672"/>
          <p:cNvSpPr txBox="1">
            <a:spLocks noGrp="1"/>
          </p:cNvSpPr>
          <p:nvPr>
            <p:ph type="subTitle" idx="1"/>
          </p:nvPr>
        </p:nvSpPr>
        <p:spPr>
          <a:xfrm>
            <a:off x="1764425" y="3623200"/>
            <a:ext cx="55404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CONTAINER</a:t>
            </a:r>
          </a:p>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ORCHESTRATION </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3" name="Shape 673"/>
          <p:cNvSpPr txBox="1">
            <a:spLocks noGrp="1"/>
          </p:cNvSpPr>
          <p:nvPr>
            <p:ph type="subTitle" idx="1"/>
          </p:nvPr>
        </p:nvSpPr>
        <p:spPr>
          <a:xfrm>
            <a:off x="1773460" y="3124750"/>
            <a:ext cx="29610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CONTAINERS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4" name="Shape 674"/>
          <p:cNvSpPr txBox="1">
            <a:spLocks noGrp="1"/>
          </p:cNvSpPr>
          <p:nvPr>
            <p:ph type="subTitle" idx="1"/>
          </p:nvPr>
        </p:nvSpPr>
        <p:spPr>
          <a:xfrm>
            <a:off x="4786600" y="3137500"/>
            <a:ext cx="2518200" cy="43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MESSAGING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5" name="Shape 675"/>
          <p:cNvSpPr txBox="1">
            <a:spLocks noGrp="1"/>
          </p:cNvSpPr>
          <p:nvPr>
            <p:ph type="subTitle" idx="1"/>
          </p:nvPr>
        </p:nvSpPr>
        <p:spPr>
          <a:xfrm>
            <a:off x="164425" y="2212075"/>
            <a:ext cx="15600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DATA MICROSERVICES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Spring Cloud DataFlow</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Storm</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Fink/NiFi</a:t>
            </a:r>
          </a:p>
        </p:txBody>
      </p:sp>
      <p:sp>
        <p:nvSpPr>
          <p:cNvPr id="676" name="Shape 676"/>
          <p:cNvSpPr txBox="1">
            <a:spLocks noGrp="1"/>
          </p:cNvSpPr>
          <p:nvPr>
            <p:ph type="subTitle" idx="1"/>
          </p:nvPr>
        </p:nvSpPr>
        <p:spPr>
          <a:xfrm>
            <a:off x="4779850" y="2238675"/>
            <a:ext cx="1228500" cy="79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CIRCUIT BREAKERS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Hystrix</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7" name="Shape 677"/>
          <p:cNvSpPr txBox="1">
            <a:spLocks noGrp="1"/>
          </p:cNvSpPr>
          <p:nvPr>
            <p:ph type="subTitle" idx="1"/>
          </p:nvPr>
        </p:nvSpPr>
        <p:spPr>
          <a:xfrm>
            <a:off x="6076225" y="2231225"/>
            <a:ext cx="1228500" cy="7914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Ribbon</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Zuul (client side)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78" name="Shape 678"/>
          <p:cNvSpPr txBox="1">
            <a:spLocks noGrp="1"/>
          </p:cNvSpPr>
          <p:nvPr>
            <p:ph type="subTitle" idx="1"/>
          </p:nvPr>
        </p:nvSpPr>
        <p:spPr>
          <a:xfrm>
            <a:off x="178975" y="394325"/>
            <a:ext cx="1531500" cy="1728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DATABASES AND DATA MANAGEMENT</a:t>
            </a:r>
          </a:p>
          <a:p>
            <a:pPr marL="0" marR="0" lvl="0" indent="0" algn="l" rtl="0">
              <a:lnSpc>
                <a:spcPct val="115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Traditional RDBMS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Oracle	MySQL</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SQL Server</a:t>
            </a:r>
          </a:p>
          <a:p>
            <a:pPr marL="0" marR="0" lvl="0" indent="0" algn="l" rtl="0">
              <a:lnSpc>
                <a:spcPct val="100000"/>
              </a:lnSpc>
              <a:spcBef>
                <a:spcPts val="0"/>
              </a:spcBef>
              <a:spcAft>
                <a:spcPts val="0"/>
              </a:spcAft>
              <a:buClr>
                <a:schemeClr val="dk2"/>
              </a:buClr>
              <a:buSzPct val="25000"/>
              <a:buFont typeface="Arial"/>
              <a:buNone/>
            </a:pPr>
            <a:endParaRPr sz="6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NoSQL datastores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MongoDB	    Cassandra</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Couchbase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1" i="0" u="none" strike="noStrike" cap="none">
                <a:solidFill>
                  <a:schemeClr val="dk2"/>
                </a:solidFill>
                <a:latin typeface="Arial"/>
                <a:ea typeface="Arial"/>
                <a:cs typeface="Arial"/>
                <a:sym typeface="Arial"/>
              </a:rPr>
              <a:t>Cache and IMDG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Gemfire	Coherence</a:t>
            </a:r>
          </a:p>
        </p:txBody>
      </p:sp>
      <p:sp>
        <p:nvSpPr>
          <p:cNvPr id="679" name="Shape 679"/>
          <p:cNvSpPr txBox="1">
            <a:spLocks noGrp="1"/>
          </p:cNvSpPr>
          <p:nvPr>
            <p:ph type="subTitle" idx="1"/>
          </p:nvPr>
        </p:nvSpPr>
        <p:spPr>
          <a:xfrm>
            <a:off x="3272575" y="221875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DISCOVERY &amp; REGISTRATION</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Consul</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Eureka</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etcd</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0" name="Shape 680"/>
          <p:cNvSpPr txBox="1">
            <a:spLocks noGrp="1"/>
          </p:cNvSpPr>
          <p:nvPr>
            <p:ph type="subTitle" idx="1"/>
          </p:nvPr>
        </p:nvSpPr>
        <p:spPr>
          <a:xfrm>
            <a:off x="1765075" y="394325"/>
            <a:ext cx="1439400" cy="867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VERSION CONTROL</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Github</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Gitlab</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SVN</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1" name="Shape 681"/>
          <p:cNvSpPr txBox="1">
            <a:spLocks noGrp="1"/>
          </p:cNvSpPr>
          <p:nvPr>
            <p:ph type="subTitle" idx="1"/>
          </p:nvPr>
        </p:nvSpPr>
        <p:spPr>
          <a:xfrm>
            <a:off x="1770749" y="132065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DEVELOPMENT FRAMEWORKS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Spring / SCS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Entity Framework</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Micro</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2" name="Shape 682"/>
          <p:cNvSpPr txBox="1">
            <a:spLocks noGrp="1"/>
          </p:cNvSpPr>
          <p:nvPr>
            <p:ph type="subTitle" idx="1"/>
          </p:nvPr>
        </p:nvSpPr>
        <p:spPr>
          <a:xfrm>
            <a:off x="3270425" y="1310700"/>
            <a:ext cx="1439400" cy="8106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API MANAGEMENT</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API</a:t>
            </a:r>
            <a:r>
              <a:rPr lang="en-US" sz="800"/>
              <a:t>g</a:t>
            </a:r>
            <a:r>
              <a:rPr lang="en-US" sz="800" b="0" i="0" u="none" strike="noStrike" cap="none">
                <a:solidFill>
                  <a:schemeClr val="dk2"/>
                </a:solidFill>
                <a:latin typeface="Arial"/>
                <a:ea typeface="Arial"/>
                <a:cs typeface="Arial"/>
                <a:sym typeface="Arial"/>
              </a:rPr>
              <a:t>ee</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Mashery</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DIY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3" name="Shape 683"/>
          <p:cNvSpPr txBox="1">
            <a:spLocks noGrp="1"/>
          </p:cNvSpPr>
          <p:nvPr>
            <p:ph type="subTitle" idx="1"/>
          </p:nvPr>
        </p:nvSpPr>
        <p:spPr>
          <a:xfrm>
            <a:off x="4770100" y="394250"/>
            <a:ext cx="1228500" cy="17370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SECURITY &amp; COMPLIANCE</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OAuth</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UAA</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LDAP</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Kerberos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SSL/TLS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PCI</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HIPAA/HL7</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4" name="Shape 684"/>
          <p:cNvSpPr txBox="1">
            <a:spLocks noGrp="1"/>
          </p:cNvSpPr>
          <p:nvPr>
            <p:ph type="subTitle" idx="1"/>
          </p:nvPr>
        </p:nvSpPr>
        <p:spPr>
          <a:xfrm>
            <a:off x="6065500" y="394400"/>
            <a:ext cx="1228500" cy="17370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900" b="1" i="0" u="none" strike="noStrike" cap="none">
                <a:solidFill>
                  <a:schemeClr val="dk2"/>
                </a:solidFill>
                <a:latin typeface="Arial"/>
                <a:ea typeface="Arial"/>
                <a:cs typeface="Arial"/>
                <a:sym typeface="Arial"/>
              </a:rPr>
              <a:t>METRICS &amp; DASHBOARDS</a:t>
            </a:r>
          </a:p>
          <a:p>
            <a:pPr marL="0" marR="0" lvl="0" indent="0" algn="l" rtl="0">
              <a:lnSpc>
                <a:spcPct val="100000"/>
              </a:lnSpc>
              <a:spcBef>
                <a:spcPts val="0"/>
              </a:spcBef>
              <a:spcAft>
                <a:spcPts val="0"/>
              </a:spcAft>
              <a:buClr>
                <a:schemeClr val="dk2"/>
              </a:buClr>
              <a:buSzPct val="25000"/>
              <a:buFont typeface="Arial"/>
              <a:buNone/>
            </a:pPr>
            <a:endParaRPr sz="900" b="1"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Collection</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Dashboards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Alerts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85" name="Shape 685"/>
          <p:cNvSpPr txBox="1"/>
          <p:nvPr/>
        </p:nvSpPr>
        <p:spPr>
          <a:xfrm>
            <a:off x="3186150" y="4278575"/>
            <a:ext cx="44085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BOSH / Cloud Foundry 	Chef	Puppet	   Ansible       SaltStack</a:t>
            </a:r>
            <a:r>
              <a:rPr lang="en-US" sz="800" b="0" i="0" u="none" strike="noStrike" cap="none">
                <a:solidFill>
                  <a:schemeClr val="dk1"/>
                </a:solidFill>
                <a:latin typeface="Arial"/>
                <a:ea typeface="Arial"/>
                <a:cs typeface="Arial"/>
                <a:sym typeface="Arial"/>
              </a:rPr>
              <a:t> 	Mesos</a:t>
            </a:r>
          </a:p>
        </p:txBody>
      </p:sp>
      <p:sp>
        <p:nvSpPr>
          <p:cNvPr id="686" name="Shape 686"/>
          <p:cNvSpPr txBox="1"/>
          <p:nvPr/>
        </p:nvSpPr>
        <p:spPr>
          <a:xfrm>
            <a:off x="3258750" y="3741025"/>
            <a:ext cx="44085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Cloud Foundry Runtime	Kubernetes	Swarm	      Marathon	ECS</a:t>
            </a:r>
            <a:r>
              <a:rPr lang="en-US" sz="800" b="0" i="0" u="none" strike="noStrike" cap="none">
                <a:solidFill>
                  <a:schemeClr val="dk1"/>
                </a:solidFill>
                <a:latin typeface="Arial"/>
                <a:ea typeface="Arial"/>
                <a:cs typeface="Arial"/>
                <a:sym typeface="Arial"/>
              </a:rPr>
              <a:t> </a:t>
            </a:r>
          </a:p>
        </p:txBody>
      </p:sp>
      <p:sp>
        <p:nvSpPr>
          <p:cNvPr id="687" name="Shape 687"/>
          <p:cNvSpPr txBox="1"/>
          <p:nvPr/>
        </p:nvSpPr>
        <p:spPr>
          <a:xfrm>
            <a:off x="2410500" y="3287350"/>
            <a:ext cx="22941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Garden 		Docker		runC</a:t>
            </a:r>
          </a:p>
        </p:txBody>
      </p:sp>
      <p:sp>
        <p:nvSpPr>
          <p:cNvPr id="688" name="Shape 688"/>
          <p:cNvSpPr txBox="1"/>
          <p:nvPr/>
        </p:nvSpPr>
        <p:spPr>
          <a:xfrm>
            <a:off x="5610075" y="3287350"/>
            <a:ext cx="1877400" cy="210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Kafka		RabbitMQ</a:t>
            </a:r>
          </a:p>
        </p:txBody>
      </p:sp>
      <p:sp>
        <p:nvSpPr>
          <p:cNvPr id="689" name="Shape 689"/>
          <p:cNvSpPr txBox="1"/>
          <p:nvPr/>
        </p:nvSpPr>
        <p:spPr>
          <a:xfrm>
            <a:off x="2502700" y="2433510"/>
            <a:ext cx="6243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Ruby</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Go</a:t>
            </a:r>
          </a:p>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*.JS</a:t>
            </a:r>
          </a:p>
        </p:txBody>
      </p:sp>
      <p:grpSp>
        <p:nvGrpSpPr>
          <p:cNvPr id="690" name="Shape 690"/>
          <p:cNvGrpSpPr/>
          <p:nvPr/>
        </p:nvGrpSpPr>
        <p:grpSpPr>
          <a:xfrm>
            <a:off x="37484" y="2156601"/>
            <a:ext cx="186455" cy="176647"/>
            <a:chOff x="8317600" y="1296225"/>
            <a:chExt cx="255000" cy="287700"/>
          </a:xfrm>
        </p:grpSpPr>
        <p:sp>
          <p:nvSpPr>
            <p:cNvPr id="691" name="Shape 691"/>
            <p:cNvSpPr/>
            <p:nvPr/>
          </p:nvSpPr>
          <p:spPr>
            <a:xfrm>
              <a:off x="8317600" y="1296225"/>
              <a:ext cx="255000" cy="287700"/>
            </a:xfrm>
            <a:prstGeom prst="rect">
              <a:avLst/>
            </a:prstGeom>
            <a:solidFill>
              <a:srgbClr val="FFFFFF"/>
            </a:solidFill>
            <a:ln w="9525" cap="flat" cmpd="sng">
              <a:solidFill>
                <a:srgbClr val="000000"/>
              </a:solidFill>
              <a:prstDash val="dot"/>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92" name="Shape 692"/>
            <p:cNvPicPr preferRelativeResize="0"/>
            <p:nvPr/>
          </p:nvPicPr>
          <p:blipFill rotWithShape="1">
            <a:blip r:embed="rId3">
              <a:alphaModFix/>
            </a:blip>
            <a:srcRect/>
            <a:stretch/>
          </p:blipFill>
          <p:spPr>
            <a:xfrm>
              <a:off x="8333525" y="1316024"/>
              <a:ext cx="210600" cy="210600"/>
            </a:xfrm>
            <a:prstGeom prst="rect">
              <a:avLst/>
            </a:prstGeom>
            <a:noFill/>
            <a:ln w="9525" cap="flat" cmpd="sng">
              <a:solidFill>
                <a:srgbClr val="FFFFFF"/>
              </a:solidFill>
              <a:prstDash val="solid"/>
              <a:round/>
              <a:headEnd type="none" w="med" len="med"/>
              <a:tailEnd type="none" w="med" len="med"/>
            </a:ln>
          </p:spPr>
        </p:pic>
      </p:grpSp>
      <p:sp>
        <p:nvSpPr>
          <p:cNvPr id="693" name="Shape 693"/>
          <p:cNvSpPr txBox="1"/>
          <p:nvPr/>
        </p:nvSpPr>
        <p:spPr>
          <a:xfrm>
            <a:off x="4037200" y="2466425"/>
            <a:ext cx="7494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Zookeeper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94" name="Shape 694"/>
          <p:cNvSpPr txBox="1">
            <a:spLocks noGrp="1"/>
          </p:cNvSpPr>
          <p:nvPr>
            <p:ph type="subTitle" idx="1"/>
          </p:nvPr>
        </p:nvSpPr>
        <p:spPr>
          <a:xfrm>
            <a:off x="3259075" y="394400"/>
            <a:ext cx="1439400" cy="8673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50000"/>
              </a:lnSpc>
              <a:spcBef>
                <a:spcPts val="0"/>
              </a:spcBef>
              <a:spcAft>
                <a:spcPts val="0"/>
              </a:spcAft>
              <a:buClr>
                <a:schemeClr val="dk1"/>
              </a:buClr>
              <a:buSzPct val="25000"/>
              <a:buFont typeface="Arial"/>
              <a:buNone/>
            </a:pPr>
            <a:r>
              <a:rPr lang="en-US" sz="900" b="1" i="0" u="none" strike="noStrike" cap="none">
                <a:solidFill>
                  <a:schemeClr val="dk2"/>
                </a:solidFill>
                <a:latin typeface="Arial"/>
                <a:ea typeface="Arial"/>
                <a:cs typeface="Arial"/>
                <a:sym typeface="Arial"/>
              </a:rPr>
              <a:t>CI / CD</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Jenkins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Concourse</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Artifactory</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95" name="Shape 695"/>
          <p:cNvSpPr txBox="1"/>
          <p:nvPr/>
        </p:nvSpPr>
        <p:spPr>
          <a:xfrm>
            <a:off x="3906150" y="595400"/>
            <a:ext cx="749400" cy="210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Spinnaker</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96" name="Shape 696"/>
          <p:cNvSpPr txBox="1">
            <a:spLocks noGrp="1"/>
          </p:cNvSpPr>
          <p:nvPr>
            <p:ph type="subTitle" idx="1"/>
          </p:nvPr>
        </p:nvSpPr>
        <p:spPr>
          <a:xfrm>
            <a:off x="161325" y="4119600"/>
            <a:ext cx="1560000" cy="9588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NETWORKING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DNS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Load Balancing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Intelligent Routing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Network Segmentation</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Firewalls</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97" name="Shape 697"/>
          <p:cNvSpPr txBox="1">
            <a:spLocks noGrp="1"/>
          </p:cNvSpPr>
          <p:nvPr>
            <p:ph type="subTitle" idx="1"/>
          </p:nvPr>
        </p:nvSpPr>
        <p:spPr>
          <a:xfrm>
            <a:off x="161325" y="3137500"/>
            <a:ext cx="1560000" cy="917100"/>
          </a:xfrm>
          <a:prstGeom prst="rect">
            <a:avLst/>
          </a:prstGeom>
          <a:no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900" b="1" i="0" u="none" strike="noStrike" cap="none">
                <a:solidFill>
                  <a:schemeClr val="dk2"/>
                </a:solidFill>
                <a:latin typeface="Arial"/>
                <a:ea typeface="Arial"/>
                <a:cs typeface="Arial"/>
                <a:sym typeface="Arial"/>
              </a:rPr>
              <a:t>MONITORING &amp; LOGGING</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Log Aggregation</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Storage</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Thresholds</a:t>
            </a:r>
          </a:p>
          <a:p>
            <a:pPr marL="0" marR="0" lvl="0" indent="0" algn="l" rtl="0">
              <a:lnSpc>
                <a:spcPct val="100000"/>
              </a:lnSpc>
              <a:spcBef>
                <a:spcPts val="0"/>
              </a:spcBef>
              <a:spcAft>
                <a:spcPts val="0"/>
              </a:spcAft>
              <a:buClr>
                <a:schemeClr val="dk2"/>
              </a:buClr>
              <a:buSzPct val="25000"/>
              <a:buFont typeface="Arial"/>
              <a:buNone/>
            </a:pPr>
            <a:r>
              <a:rPr lang="en-US" sz="800" b="0" i="0" u="none" strike="noStrike" cap="none">
                <a:solidFill>
                  <a:schemeClr val="dk2"/>
                </a:solidFill>
                <a:latin typeface="Arial"/>
                <a:ea typeface="Arial"/>
                <a:cs typeface="Arial"/>
                <a:sym typeface="Arial"/>
              </a:rPr>
              <a:t>Metering</a:t>
            </a:r>
          </a:p>
          <a:p>
            <a:pPr marL="0" marR="0" lvl="0" indent="0" algn="l" rtl="0">
              <a:lnSpc>
                <a:spcPct val="100000"/>
              </a:lnSpc>
              <a:spcBef>
                <a:spcPts val="0"/>
              </a:spcBef>
              <a:spcAft>
                <a:spcPts val="0"/>
              </a:spcAft>
              <a:buClr>
                <a:schemeClr val="dk2"/>
              </a:buClr>
              <a:buSzPct val="25000"/>
              <a:buFont typeface="Arial"/>
              <a:buNone/>
            </a:pPr>
            <a:endParaRPr sz="800" b="0" i="0" u="none" strike="noStrike" cap="none">
              <a:solidFill>
                <a:schemeClr val="dk2"/>
              </a:solidFill>
              <a:latin typeface="Arial"/>
              <a:ea typeface="Arial"/>
              <a:cs typeface="Arial"/>
              <a:sym typeface="Arial"/>
            </a:endParaRPr>
          </a:p>
        </p:txBody>
      </p:sp>
      <p:sp>
        <p:nvSpPr>
          <p:cNvPr id="698" name="Shape 698"/>
          <p:cNvSpPr txBox="1"/>
          <p:nvPr/>
        </p:nvSpPr>
        <p:spPr>
          <a:xfrm rot="-5400000">
            <a:off x="5707374" y="2543074"/>
            <a:ext cx="4659000"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What does it take to deploy and operate ALL this at SCALE</a:t>
            </a:r>
          </a:p>
        </p:txBody>
      </p:sp>
      <p:sp>
        <p:nvSpPr>
          <p:cNvPr id="699" name="Shape 699"/>
          <p:cNvSpPr txBox="1"/>
          <p:nvPr/>
        </p:nvSpPr>
        <p:spPr>
          <a:xfrm rot="-5400000">
            <a:off x="6125924" y="2540598"/>
            <a:ext cx="4662600" cy="356700"/>
          </a:xfrm>
          <a:prstGeom prst="rect">
            <a:avLst/>
          </a:prstGeom>
          <a:solidFill>
            <a:srgbClr val="EFEFEF"/>
          </a:solidFill>
          <a:ln w="9525" cap="flat" cmpd="sng">
            <a:solidFill>
              <a:srgbClr val="B7B7B7"/>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000" b="0" i="0" u="none" strike="noStrike" cap="none">
                <a:solidFill>
                  <a:srgbClr val="000000"/>
                </a:solidFill>
                <a:latin typeface="Arial"/>
                <a:ea typeface="Arial"/>
                <a:cs typeface="Arial"/>
                <a:sym typeface="Arial"/>
              </a:rPr>
              <a:t>Where should your best developers focus to maximise BUSINESS VALUE? </a:t>
            </a:r>
          </a:p>
        </p:txBody>
      </p:sp>
      <p:sp>
        <p:nvSpPr>
          <p:cNvPr id="700" name="Shape 700"/>
          <p:cNvSpPr/>
          <p:nvPr/>
        </p:nvSpPr>
        <p:spPr>
          <a:xfrm>
            <a:off x="7359050" y="296275"/>
            <a:ext cx="235500" cy="4816800"/>
          </a:xfrm>
          <a:prstGeom prst="righ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p:nvPr/>
        </p:nvSpPr>
        <p:spPr>
          <a:xfrm flipH="1">
            <a:off x="145975" y="1522412"/>
            <a:ext cx="8239200" cy="2793900"/>
          </a:xfrm>
          <a:prstGeom prst="rtTriangle">
            <a:avLst/>
          </a:prstGeom>
          <a:solidFill>
            <a:schemeClr val="accent1">
              <a:alpha val="29800"/>
            </a:schemeClr>
          </a:solidFill>
          <a:ln>
            <a:noFill/>
          </a:ln>
        </p:spPr>
        <p:txBody>
          <a:bodyPr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706" name="Shape 706"/>
          <p:cNvSpPr txBox="1">
            <a:spLocks noGrp="1"/>
          </p:cNvSpPr>
          <p:nvPr>
            <p:ph type="title"/>
          </p:nvPr>
        </p:nvSpPr>
        <p:spPr>
          <a:xfrm>
            <a:off x="457200" y="19050"/>
            <a:ext cx="8229600" cy="857400"/>
          </a:xfrm>
          <a:prstGeom prst="rect">
            <a:avLst/>
          </a:prstGeom>
          <a:noFill/>
          <a:ln>
            <a:noFill/>
          </a:ln>
        </p:spPr>
        <p:txBody>
          <a:bodyPr lIns="91425" tIns="45700" rIns="91425" bIns="45700" anchor="ctr" anchorCtr="0">
            <a:noAutofit/>
          </a:bodyPr>
          <a:lstStyle/>
          <a:p>
            <a:pPr marL="0" marR="0" lvl="0" indent="0" algn="l" rtl="0">
              <a:spcBef>
                <a:spcPts val="0"/>
              </a:spcBef>
              <a:spcAft>
                <a:spcPts val="0"/>
              </a:spcAft>
              <a:buSzPct val="25000"/>
              <a:buNone/>
            </a:pPr>
            <a:r>
              <a:rPr lang="en-US"/>
              <a:t>Evolution of Platforms</a:t>
            </a:r>
          </a:p>
        </p:txBody>
      </p:sp>
      <p:grpSp>
        <p:nvGrpSpPr>
          <p:cNvPr id="707" name="Shape 707"/>
          <p:cNvGrpSpPr/>
          <p:nvPr/>
        </p:nvGrpSpPr>
        <p:grpSpPr>
          <a:xfrm>
            <a:off x="306404" y="1341361"/>
            <a:ext cx="2516261" cy="2806718"/>
            <a:chOff x="533160" y="2856832"/>
            <a:chExt cx="2395755" cy="3564087"/>
          </a:xfrm>
        </p:grpSpPr>
        <p:sp>
          <p:nvSpPr>
            <p:cNvPr id="708" name="Shape 708"/>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a:solidFill>
                    <a:srgbClr val="032828"/>
                  </a:solidFill>
                  <a:latin typeface="Arial"/>
                  <a:ea typeface="Arial"/>
                  <a:cs typeface="Arial"/>
                  <a:sym typeface="Arial"/>
                </a:rPr>
                <a:t>   </a:t>
              </a:r>
              <a:r>
                <a:rPr lang="en-US" sz="1600" b="1">
                  <a:solidFill>
                    <a:srgbClr val="032828"/>
                  </a:solidFill>
                  <a:latin typeface="Arial"/>
                  <a:ea typeface="Arial"/>
                  <a:cs typeface="Arial"/>
                  <a:sym typeface="Arial"/>
                </a:rPr>
                <a:t>Traditional IT</a:t>
              </a:r>
            </a:p>
          </p:txBody>
        </p:sp>
        <p:grpSp>
          <p:nvGrpSpPr>
            <p:cNvPr id="709" name="Shape 709"/>
            <p:cNvGrpSpPr/>
            <p:nvPr/>
          </p:nvGrpSpPr>
          <p:grpSpPr>
            <a:xfrm>
              <a:off x="1187643" y="3515999"/>
              <a:ext cx="1450972" cy="2872666"/>
              <a:chOff x="638314" y="3496026"/>
              <a:chExt cx="1371300" cy="2872666"/>
            </a:xfrm>
          </p:grpSpPr>
          <p:sp>
            <p:nvSpPr>
              <p:cNvPr id="710" name="Shape 710"/>
              <p:cNvSpPr/>
              <p:nvPr/>
            </p:nvSpPr>
            <p:spPr>
              <a:xfrm>
                <a:off x="638314" y="5781948"/>
                <a:ext cx="1371300" cy="260100"/>
              </a:xfrm>
              <a:prstGeom prst="roundRect">
                <a:avLst>
                  <a:gd name="adj" fmla="val 16667"/>
                </a:avLst>
              </a:prstGeom>
              <a:solidFill>
                <a:srgbClr val="0C5B50"/>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Storage</a:t>
                </a:r>
              </a:p>
            </p:txBody>
          </p:sp>
          <p:sp>
            <p:nvSpPr>
              <p:cNvPr id="711" name="Shape 711"/>
              <p:cNvSpPr/>
              <p:nvPr/>
            </p:nvSpPr>
            <p:spPr>
              <a:xfrm>
                <a:off x="638314" y="5455387"/>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Servers</a:t>
                </a:r>
              </a:p>
            </p:txBody>
          </p:sp>
          <p:sp>
            <p:nvSpPr>
              <p:cNvPr id="712" name="Shape 712"/>
              <p:cNvSpPr/>
              <p:nvPr/>
            </p:nvSpPr>
            <p:spPr>
              <a:xfrm>
                <a:off x="638314" y="6106492"/>
                <a:ext cx="1371300" cy="2622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Networking</a:t>
                </a:r>
              </a:p>
            </p:txBody>
          </p:sp>
          <p:sp>
            <p:nvSpPr>
              <p:cNvPr id="713" name="Shape 713"/>
              <p:cNvSpPr/>
              <p:nvPr/>
            </p:nvSpPr>
            <p:spPr>
              <a:xfrm>
                <a:off x="638314" y="4802267"/>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O/S</a:t>
                </a:r>
              </a:p>
            </p:txBody>
          </p:sp>
          <p:sp>
            <p:nvSpPr>
              <p:cNvPr id="714" name="Shape 714"/>
              <p:cNvSpPr/>
              <p:nvPr/>
            </p:nvSpPr>
            <p:spPr>
              <a:xfrm>
                <a:off x="638314" y="4475707"/>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Middleware</a:t>
                </a:r>
              </a:p>
            </p:txBody>
          </p:sp>
          <p:sp>
            <p:nvSpPr>
              <p:cNvPr id="715" name="Shape 715"/>
              <p:cNvSpPr/>
              <p:nvPr/>
            </p:nvSpPr>
            <p:spPr>
              <a:xfrm>
                <a:off x="638314" y="5128826"/>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Virtualization</a:t>
                </a:r>
              </a:p>
            </p:txBody>
          </p:sp>
          <p:sp>
            <p:nvSpPr>
              <p:cNvPr id="716" name="Shape 716"/>
              <p:cNvSpPr/>
              <p:nvPr/>
            </p:nvSpPr>
            <p:spPr>
              <a:xfrm>
                <a:off x="638314" y="3822585"/>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Data</a:t>
                </a:r>
              </a:p>
            </p:txBody>
          </p:sp>
          <p:sp>
            <p:nvSpPr>
              <p:cNvPr id="717" name="Shape 717"/>
              <p:cNvSpPr/>
              <p:nvPr/>
            </p:nvSpPr>
            <p:spPr>
              <a:xfrm>
                <a:off x="638314" y="3496026"/>
                <a:ext cx="1371300" cy="2622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Applications</a:t>
                </a:r>
              </a:p>
            </p:txBody>
          </p:sp>
          <p:sp>
            <p:nvSpPr>
              <p:cNvPr id="718" name="Shape 718"/>
              <p:cNvSpPr/>
              <p:nvPr/>
            </p:nvSpPr>
            <p:spPr>
              <a:xfrm>
                <a:off x="638314" y="4149146"/>
                <a:ext cx="13713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Runtime</a:t>
                </a:r>
              </a:p>
            </p:txBody>
          </p:sp>
        </p:grpSp>
        <p:sp>
          <p:nvSpPr>
            <p:cNvPr id="719" name="Shape 719"/>
            <p:cNvSpPr/>
            <p:nvPr/>
          </p:nvSpPr>
          <p:spPr>
            <a:xfrm>
              <a:off x="988436" y="3456019"/>
              <a:ext cx="198600" cy="29649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20" name="Shape 720"/>
            <p:cNvSpPr txBox="1"/>
            <p:nvPr/>
          </p:nvSpPr>
          <p:spPr>
            <a:xfrm rot="-5400000">
              <a:off x="29010" y="4742221"/>
              <a:ext cx="1389300" cy="3810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a:solidFill>
                    <a:srgbClr val="00685D"/>
                  </a:solidFill>
                  <a:latin typeface="Arial"/>
                  <a:ea typeface="Arial"/>
                  <a:cs typeface="Arial"/>
                  <a:sym typeface="Arial"/>
                </a:rPr>
                <a:t>You Manage</a:t>
              </a:r>
            </a:p>
          </p:txBody>
        </p:sp>
      </p:grpSp>
      <p:grpSp>
        <p:nvGrpSpPr>
          <p:cNvPr id="721" name="Shape 721"/>
          <p:cNvGrpSpPr/>
          <p:nvPr/>
        </p:nvGrpSpPr>
        <p:grpSpPr>
          <a:xfrm>
            <a:off x="2767087" y="1341543"/>
            <a:ext cx="2798727" cy="2830786"/>
            <a:chOff x="2002019" y="2277659"/>
            <a:chExt cx="2798447" cy="3773878"/>
          </a:xfrm>
        </p:grpSpPr>
        <p:grpSp>
          <p:nvGrpSpPr>
            <p:cNvPr id="722" name="Shape 722"/>
            <p:cNvGrpSpPr/>
            <p:nvPr/>
          </p:nvGrpSpPr>
          <p:grpSpPr>
            <a:xfrm>
              <a:off x="2002019" y="2277659"/>
              <a:ext cx="2506955" cy="3742200"/>
              <a:chOff x="541339" y="2856832"/>
              <a:chExt cx="2387576" cy="3564000"/>
            </a:xfrm>
          </p:grpSpPr>
          <p:sp>
            <p:nvSpPr>
              <p:cNvPr id="723" name="Shape 723"/>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a:solidFill>
                      <a:srgbClr val="032828"/>
                    </a:solidFill>
                    <a:latin typeface="Arial"/>
                    <a:ea typeface="Arial"/>
                    <a:cs typeface="Arial"/>
                    <a:sym typeface="Arial"/>
                  </a:rPr>
                  <a:t>   </a:t>
                </a:r>
                <a:r>
                  <a:rPr lang="en-US" sz="1600" b="1">
                    <a:solidFill>
                      <a:srgbClr val="032828"/>
                    </a:solidFill>
                  </a:rPr>
                  <a:t>Virtualization</a:t>
                </a:r>
              </a:p>
            </p:txBody>
          </p:sp>
          <p:grpSp>
            <p:nvGrpSpPr>
              <p:cNvPr id="724" name="Shape 724"/>
              <p:cNvGrpSpPr/>
              <p:nvPr/>
            </p:nvGrpSpPr>
            <p:grpSpPr>
              <a:xfrm>
                <a:off x="1186878" y="3515974"/>
                <a:ext cx="1451289" cy="2846169"/>
                <a:chOff x="637591" y="3496001"/>
                <a:chExt cx="1371600" cy="2846169"/>
              </a:xfrm>
            </p:grpSpPr>
            <p:sp>
              <p:nvSpPr>
                <p:cNvPr id="725" name="Shape 725"/>
                <p:cNvSpPr/>
                <p:nvPr/>
              </p:nvSpPr>
              <p:spPr>
                <a:xfrm>
                  <a:off x="637591" y="578183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Storage</a:t>
                  </a:r>
                </a:p>
              </p:txBody>
            </p:sp>
            <p:sp>
              <p:nvSpPr>
                <p:cNvPr id="726" name="Shape 726"/>
                <p:cNvSpPr/>
                <p:nvPr/>
              </p:nvSpPr>
              <p:spPr>
                <a:xfrm>
                  <a:off x="637591" y="5455289"/>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Servers</a:t>
                  </a:r>
                </a:p>
              </p:txBody>
            </p:sp>
            <p:sp>
              <p:nvSpPr>
                <p:cNvPr id="727" name="Shape 727"/>
                <p:cNvSpPr/>
                <p:nvPr/>
              </p:nvSpPr>
              <p:spPr>
                <a:xfrm>
                  <a:off x="637591" y="6106371"/>
                  <a:ext cx="1371600" cy="2358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Networking</a:t>
                  </a:r>
                </a:p>
              </p:txBody>
            </p:sp>
            <p:sp>
              <p:nvSpPr>
                <p:cNvPr id="728" name="Shape 728"/>
                <p:cNvSpPr/>
                <p:nvPr/>
              </p:nvSpPr>
              <p:spPr>
                <a:xfrm>
                  <a:off x="637591" y="4475646"/>
                  <a:ext cx="13716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Middleware</a:t>
                  </a:r>
                </a:p>
              </p:txBody>
            </p:sp>
            <p:sp>
              <p:nvSpPr>
                <p:cNvPr id="729" name="Shape 729"/>
                <p:cNvSpPr/>
                <p:nvPr/>
              </p:nvSpPr>
              <p:spPr>
                <a:xfrm>
                  <a:off x="637591" y="5128742"/>
                  <a:ext cx="13716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Virtualization</a:t>
                  </a:r>
                </a:p>
              </p:txBody>
            </p:sp>
            <p:sp>
              <p:nvSpPr>
                <p:cNvPr id="730" name="Shape 730"/>
                <p:cNvSpPr/>
                <p:nvPr/>
              </p:nvSpPr>
              <p:spPr>
                <a:xfrm>
                  <a:off x="637591" y="3822550"/>
                  <a:ext cx="13716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Data</a:t>
                  </a:r>
                </a:p>
              </p:txBody>
            </p:sp>
            <p:sp>
              <p:nvSpPr>
                <p:cNvPr id="731" name="Shape 731"/>
                <p:cNvSpPr/>
                <p:nvPr/>
              </p:nvSpPr>
              <p:spPr>
                <a:xfrm>
                  <a:off x="637591" y="3496001"/>
                  <a:ext cx="1371600" cy="2619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Applications</a:t>
                  </a:r>
                </a:p>
              </p:txBody>
            </p:sp>
            <p:sp>
              <p:nvSpPr>
                <p:cNvPr id="732" name="Shape 732"/>
                <p:cNvSpPr/>
                <p:nvPr/>
              </p:nvSpPr>
              <p:spPr>
                <a:xfrm>
                  <a:off x="637591" y="4149098"/>
                  <a:ext cx="13716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Runtime</a:t>
                  </a:r>
                </a:p>
              </p:txBody>
            </p:sp>
          </p:grpSp>
          <p:sp>
            <p:nvSpPr>
              <p:cNvPr id="733" name="Shape 733"/>
              <p:cNvSpPr/>
              <p:nvPr/>
            </p:nvSpPr>
            <p:spPr>
              <a:xfrm>
                <a:off x="988436" y="3456019"/>
                <a:ext cx="168900" cy="16272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34" name="Shape 734"/>
              <p:cNvSpPr txBox="1"/>
              <p:nvPr/>
            </p:nvSpPr>
            <p:spPr>
              <a:xfrm rot="-5400000">
                <a:off x="37189" y="4003462"/>
                <a:ext cx="1389300" cy="3809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a:solidFill>
                      <a:srgbClr val="00685D"/>
                    </a:solidFill>
                    <a:latin typeface="Arial"/>
                    <a:ea typeface="Arial"/>
                    <a:cs typeface="Arial"/>
                    <a:sym typeface="Arial"/>
                  </a:rPr>
                  <a:t>You Manage</a:t>
                </a:r>
              </a:p>
            </p:txBody>
          </p:sp>
        </p:grpSp>
        <p:sp>
          <p:nvSpPr>
            <p:cNvPr id="735" name="Shape 735"/>
            <p:cNvSpPr/>
            <p:nvPr/>
          </p:nvSpPr>
          <p:spPr>
            <a:xfrm flipH="1">
              <a:off x="4181571" y="4684137"/>
              <a:ext cx="219000" cy="13674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736" name="Shape 736"/>
            <p:cNvSpPr txBox="1"/>
            <p:nvPr/>
          </p:nvSpPr>
          <p:spPr>
            <a:xfrm rot="-5400000" flipH="1">
              <a:off x="4189816" y="5125464"/>
              <a:ext cx="821400" cy="39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400" b="0" i="0" u="none" strike="noStrike" cap="none">
                  <a:solidFill>
                    <a:srgbClr val="00685D"/>
                  </a:solidFill>
                  <a:latin typeface="Arial"/>
                  <a:ea typeface="Arial"/>
                  <a:cs typeface="Arial"/>
                  <a:sym typeface="Arial"/>
                </a:rPr>
                <a:t>IaaS</a:t>
              </a:r>
            </a:p>
          </p:txBody>
        </p:sp>
      </p:grpSp>
      <p:sp>
        <p:nvSpPr>
          <p:cNvPr id="737" name="Shape 737"/>
          <p:cNvSpPr/>
          <p:nvPr/>
        </p:nvSpPr>
        <p:spPr>
          <a:xfrm>
            <a:off x="6111875" y="2892425"/>
            <a:ext cx="1524000" cy="2064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O/S</a:t>
            </a:r>
          </a:p>
        </p:txBody>
      </p:sp>
      <p:grpSp>
        <p:nvGrpSpPr>
          <p:cNvPr id="738" name="Shape 738"/>
          <p:cNvGrpSpPr/>
          <p:nvPr/>
        </p:nvGrpSpPr>
        <p:grpSpPr>
          <a:xfrm>
            <a:off x="5605475" y="1341361"/>
            <a:ext cx="2352734" cy="2806650"/>
            <a:chOff x="688216" y="2856832"/>
            <a:chExt cx="2240700" cy="3564000"/>
          </a:xfrm>
        </p:grpSpPr>
        <p:sp>
          <p:nvSpPr>
            <p:cNvPr id="739" name="Shape 739"/>
            <p:cNvSpPr/>
            <p:nvPr/>
          </p:nvSpPr>
          <p:spPr>
            <a:xfrm>
              <a:off x="688216" y="2856832"/>
              <a:ext cx="2240700" cy="3564000"/>
            </a:xfrm>
            <a:prstGeom prst="roundRect">
              <a:avLst>
                <a:gd name="adj" fmla="val 16667"/>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800" b="1">
                  <a:solidFill>
                    <a:srgbClr val="032828"/>
                  </a:solidFill>
                  <a:latin typeface="Arial"/>
                  <a:ea typeface="Arial"/>
                  <a:cs typeface="Arial"/>
                  <a:sym typeface="Arial"/>
                </a:rPr>
                <a:t>   </a:t>
              </a:r>
              <a:r>
                <a:rPr lang="en-US" sz="1600" b="1">
                  <a:solidFill>
                    <a:srgbClr val="032828"/>
                  </a:solidFill>
                </a:rPr>
                <a:t>Platform</a:t>
              </a:r>
            </a:p>
          </p:txBody>
        </p:sp>
        <p:grpSp>
          <p:nvGrpSpPr>
            <p:cNvPr id="740" name="Shape 740"/>
            <p:cNvGrpSpPr/>
            <p:nvPr/>
          </p:nvGrpSpPr>
          <p:grpSpPr>
            <a:xfrm>
              <a:off x="1187156" y="3515999"/>
              <a:ext cx="1451607" cy="2872666"/>
              <a:chOff x="637854" y="3496026"/>
              <a:chExt cx="1371900" cy="2872666"/>
            </a:xfrm>
          </p:grpSpPr>
          <p:sp>
            <p:nvSpPr>
              <p:cNvPr id="741" name="Shape 741"/>
              <p:cNvSpPr/>
              <p:nvPr/>
            </p:nvSpPr>
            <p:spPr>
              <a:xfrm>
                <a:off x="637854" y="5781948"/>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Storage</a:t>
                </a:r>
              </a:p>
            </p:txBody>
          </p:sp>
          <p:sp>
            <p:nvSpPr>
              <p:cNvPr id="742" name="Shape 742"/>
              <p:cNvSpPr/>
              <p:nvPr/>
            </p:nvSpPr>
            <p:spPr>
              <a:xfrm>
                <a:off x="637854" y="5455387"/>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Servers</a:t>
                </a:r>
              </a:p>
            </p:txBody>
          </p:sp>
          <p:sp>
            <p:nvSpPr>
              <p:cNvPr id="743" name="Shape 743"/>
              <p:cNvSpPr/>
              <p:nvPr/>
            </p:nvSpPr>
            <p:spPr>
              <a:xfrm>
                <a:off x="637854" y="6106492"/>
                <a:ext cx="1371900" cy="2622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Networking</a:t>
                </a:r>
              </a:p>
            </p:txBody>
          </p:sp>
          <p:sp>
            <p:nvSpPr>
              <p:cNvPr id="744" name="Shape 744"/>
              <p:cNvSpPr/>
              <p:nvPr/>
            </p:nvSpPr>
            <p:spPr>
              <a:xfrm>
                <a:off x="637854" y="4475707"/>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Middleware</a:t>
                </a:r>
              </a:p>
            </p:txBody>
          </p:sp>
          <p:sp>
            <p:nvSpPr>
              <p:cNvPr id="745" name="Shape 745"/>
              <p:cNvSpPr/>
              <p:nvPr/>
            </p:nvSpPr>
            <p:spPr>
              <a:xfrm>
                <a:off x="637854" y="5128826"/>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Virtualization</a:t>
                </a:r>
              </a:p>
            </p:txBody>
          </p:sp>
          <p:sp>
            <p:nvSpPr>
              <p:cNvPr id="746" name="Shape 746"/>
              <p:cNvSpPr/>
              <p:nvPr/>
            </p:nvSpPr>
            <p:spPr>
              <a:xfrm>
                <a:off x="637854" y="3822585"/>
                <a:ext cx="1371900" cy="2601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Data</a:t>
                </a:r>
              </a:p>
            </p:txBody>
          </p:sp>
          <p:sp>
            <p:nvSpPr>
              <p:cNvPr id="747" name="Shape 747"/>
              <p:cNvSpPr/>
              <p:nvPr/>
            </p:nvSpPr>
            <p:spPr>
              <a:xfrm>
                <a:off x="637854" y="3496026"/>
                <a:ext cx="1371900" cy="2622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Applications</a:t>
                </a:r>
              </a:p>
            </p:txBody>
          </p:sp>
          <p:sp>
            <p:nvSpPr>
              <p:cNvPr id="748" name="Shape 748"/>
              <p:cNvSpPr/>
              <p:nvPr/>
            </p:nvSpPr>
            <p:spPr>
              <a:xfrm>
                <a:off x="637854" y="4149146"/>
                <a:ext cx="1371900" cy="260100"/>
              </a:xfrm>
              <a:prstGeom prst="roundRect">
                <a:avLst>
                  <a:gd name="adj" fmla="val 16667"/>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00685D"/>
                    </a:solidFill>
                    <a:latin typeface="Arial"/>
                    <a:ea typeface="Arial"/>
                    <a:cs typeface="Arial"/>
                    <a:sym typeface="Arial"/>
                  </a:rPr>
                  <a:t>Runtime</a:t>
                </a:r>
              </a:p>
            </p:txBody>
          </p:sp>
        </p:grpSp>
      </p:grpSp>
      <p:cxnSp>
        <p:nvCxnSpPr>
          <p:cNvPr id="749" name="Shape 749"/>
          <p:cNvCxnSpPr/>
          <p:nvPr/>
        </p:nvCxnSpPr>
        <p:spPr>
          <a:xfrm rot="10800000" flipH="1">
            <a:off x="7451725" y="1225638"/>
            <a:ext cx="1174800" cy="458700"/>
          </a:xfrm>
          <a:prstGeom prst="straightConnector1">
            <a:avLst/>
          </a:prstGeom>
          <a:noFill/>
          <a:ln w="38100" cap="flat" cmpd="sng">
            <a:solidFill>
              <a:schemeClr val="lt2"/>
            </a:solidFill>
            <a:prstDash val="dash"/>
            <a:round/>
            <a:headEnd type="none" w="med" len="med"/>
            <a:tailEnd type="stealth" w="lg" len="lg"/>
          </a:ln>
        </p:spPr>
      </p:cxnSp>
      <p:sp>
        <p:nvSpPr>
          <p:cNvPr id="750" name="Shape 750"/>
          <p:cNvSpPr txBox="1"/>
          <p:nvPr/>
        </p:nvSpPr>
        <p:spPr>
          <a:xfrm>
            <a:off x="6958013" y="835025"/>
            <a:ext cx="2011500" cy="469800"/>
          </a:xfrm>
          <a:prstGeom prst="rect">
            <a:avLst/>
          </a:prstGeom>
          <a:noFill/>
          <a:ln>
            <a:noFill/>
          </a:ln>
        </p:spPr>
        <p:txBody>
          <a:bodyPr lIns="38400" tIns="19200" rIns="38400" bIns="19200" anchor="t" anchorCtr="0">
            <a:noAutofit/>
          </a:bodyPr>
          <a:lstStyle/>
          <a:p>
            <a:pPr marL="0" marR="0" lvl="0" indent="0" algn="ctr" rtl="0">
              <a:spcBef>
                <a:spcPts val="0"/>
              </a:spcBef>
              <a:spcAft>
                <a:spcPts val="0"/>
              </a:spcAft>
              <a:buSzPct val="25000"/>
              <a:buNone/>
            </a:pPr>
            <a:r>
              <a:rPr lang="en-US" sz="1400">
                <a:solidFill>
                  <a:srgbClr val="000000"/>
                </a:solidFill>
                <a:latin typeface="Calibri"/>
                <a:ea typeface="Calibri"/>
                <a:cs typeface="Calibri"/>
                <a:sym typeface="Calibri"/>
              </a:rPr>
              <a:t>Business Value, Agility &amp; Cost Savings</a:t>
            </a:r>
          </a:p>
        </p:txBody>
      </p:sp>
      <p:sp>
        <p:nvSpPr>
          <p:cNvPr id="751" name="Shape 751"/>
          <p:cNvSpPr/>
          <p:nvPr/>
        </p:nvSpPr>
        <p:spPr>
          <a:xfrm>
            <a:off x="5753100" y="1858963"/>
            <a:ext cx="317400" cy="538200"/>
          </a:xfrm>
          <a:prstGeom prst="leftBrace">
            <a:avLst>
              <a:gd name="adj1" fmla="val 0"/>
              <a:gd name="adj2" fmla="val 50000"/>
            </a:avLst>
          </a:prstGeom>
          <a:noFill/>
          <a:ln w="1905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a:ea typeface="Calibri"/>
              <a:cs typeface="Calibri"/>
              <a:sym typeface="Calibri"/>
            </a:endParaRPr>
          </a:p>
        </p:txBody>
      </p:sp>
      <p:sp>
        <p:nvSpPr>
          <p:cNvPr id="752" name="Shape 752"/>
          <p:cNvSpPr txBox="1"/>
          <p:nvPr/>
        </p:nvSpPr>
        <p:spPr>
          <a:xfrm rot="-5400000">
            <a:off x="5112375" y="1733824"/>
            <a:ext cx="901500" cy="6156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400">
                <a:solidFill>
                  <a:srgbClr val="00685D"/>
                </a:solidFill>
                <a:latin typeface="Arial"/>
                <a:ea typeface="Arial"/>
                <a:cs typeface="Arial"/>
                <a:sym typeface="Arial"/>
              </a:rPr>
              <a:t>You Manage</a:t>
            </a:r>
          </a:p>
        </p:txBody>
      </p:sp>
      <p:sp>
        <p:nvSpPr>
          <p:cNvPr id="753" name="Shape 753"/>
          <p:cNvSpPr/>
          <p:nvPr/>
        </p:nvSpPr>
        <p:spPr>
          <a:xfrm>
            <a:off x="3444875" y="2889250"/>
            <a:ext cx="1524000" cy="204900"/>
          </a:xfrm>
          <a:prstGeom prst="roundRect">
            <a:avLst>
              <a:gd name="adj" fmla="val 16667"/>
            </a:avLst>
          </a:prstGeom>
          <a:solidFill>
            <a:srgbClr val="00685D"/>
          </a:solidFill>
          <a:ln w="9525" cap="flat" cmpd="sng">
            <a:solidFill>
              <a:srgbClr val="4B4B4B"/>
            </a:solidFill>
            <a:prstDash val="solid"/>
            <a:round/>
            <a:headEnd type="none" w="med" len="med"/>
            <a:tailEnd type="none" w="med" len="med"/>
          </a:ln>
          <a:effectLst>
            <a:outerShdw blurRad="39999" dist="20000" dir="5400000" rotWithShape="0">
              <a:srgbClr val="000000">
                <a:alpha val="37650"/>
              </a:srgbClr>
            </a:outerShdw>
          </a:effectLst>
        </p:spPr>
        <p:txBody>
          <a:bodyPr lIns="91425" tIns="45700" rIns="91425" bIns="45700" anchor="t" anchorCtr="0">
            <a:noAutofit/>
          </a:bodyPr>
          <a:lstStyle/>
          <a:p>
            <a:pPr marL="0" marR="0" lvl="0" indent="0" algn="ctr" rtl="0">
              <a:lnSpc>
                <a:spcPct val="80000"/>
              </a:lnSpc>
              <a:spcBef>
                <a:spcPts val="0"/>
              </a:spcBef>
              <a:spcAft>
                <a:spcPts val="0"/>
              </a:spcAft>
              <a:buSzPct val="25000"/>
              <a:buNone/>
            </a:pPr>
            <a:r>
              <a:rPr lang="en-US" sz="1200">
                <a:solidFill>
                  <a:srgbClr val="FFFFFF"/>
                </a:solidFill>
                <a:latin typeface="Arial"/>
                <a:ea typeface="Arial"/>
                <a:cs typeface="Arial"/>
                <a:sym typeface="Arial"/>
              </a:rPr>
              <a:t>O/S</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757"/>
        <p:cNvGrpSpPr/>
        <p:nvPr/>
      </p:nvGrpSpPr>
      <p:grpSpPr>
        <a:xfrm>
          <a:off x="0" y="0"/>
          <a:ext cx="0" cy="0"/>
          <a:chOff x="0" y="0"/>
          <a:chExt cx="0" cy="0"/>
        </a:xfrm>
      </p:grpSpPr>
      <p:pic>
        <p:nvPicPr>
          <p:cNvPr id="758" name="Shape 758" descr="Stocksy_txp157cab05rEJ000_Medium_423382.jpg"/>
          <p:cNvPicPr preferRelativeResize="0"/>
          <p:nvPr/>
        </p:nvPicPr>
        <p:blipFill rotWithShape="1">
          <a:blip r:embed="rId3">
            <a:alphaModFix/>
          </a:blip>
          <a:srcRect t="15584"/>
          <a:stretch/>
        </p:blipFill>
        <p:spPr>
          <a:xfrm>
            <a:off x="0" y="0"/>
            <a:ext cx="9144000" cy="5143499"/>
          </a:xfrm>
          <a:prstGeom prst="rect">
            <a:avLst/>
          </a:prstGeom>
          <a:noFill/>
          <a:ln>
            <a:noFill/>
          </a:ln>
        </p:spPr>
      </p:pic>
      <p:sp>
        <p:nvSpPr>
          <p:cNvPr id="759" name="Shape 759"/>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lIns="68575" tIns="34275" rIns="68575" bIns="34275"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grpSp>
        <p:nvGrpSpPr>
          <p:cNvPr id="760" name="Shape 760"/>
          <p:cNvGrpSpPr/>
          <p:nvPr/>
        </p:nvGrpSpPr>
        <p:grpSpPr>
          <a:xfrm>
            <a:off x="3754005" y="2328640"/>
            <a:ext cx="1187449" cy="800194"/>
            <a:chOff x="1314450" y="2381250"/>
            <a:chExt cx="1847849" cy="1245222"/>
          </a:xfrm>
        </p:grpSpPr>
        <p:sp>
          <p:nvSpPr>
            <p:cNvPr id="761" name="Shape 761"/>
            <p:cNvSpPr/>
            <p:nvPr/>
          </p:nvSpPr>
          <p:spPr>
            <a:xfrm>
              <a:off x="1752600" y="2806700"/>
              <a:ext cx="1028700" cy="635000"/>
            </a:xfrm>
            <a:prstGeom prst="roundRect">
              <a:avLst>
                <a:gd name="adj" fmla="val 16667"/>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762" name="Shape 762" descr="cf-green.png"/>
            <p:cNvPicPr preferRelativeResize="0"/>
            <p:nvPr/>
          </p:nvPicPr>
          <p:blipFill rotWithShape="1">
            <a:blip r:embed="rId4">
              <a:alphaModFix/>
            </a:blip>
            <a:srcRect/>
            <a:stretch/>
          </p:blipFill>
          <p:spPr>
            <a:xfrm>
              <a:off x="1314450" y="2381250"/>
              <a:ext cx="1847849" cy="1245222"/>
            </a:xfrm>
            <a:prstGeom prst="rect">
              <a:avLst/>
            </a:prstGeom>
            <a:noFill/>
            <a:ln>
              <a:noFill/>
            </a:ln>
          </p:spPr>
        </p:pic>
      </p:grpSp>
      <p:cxnSp>
        <p:nvCxnSpPr>
          <p:cNvPr id="763" name="Shape 763"/>
          <p:cNvCxnSpPr/>
          <p:nvPr/>
        </p:nvCxnSpPr>
        <p:spPr>
          <a:xfrm>
            <a:off x="596900" y="2111130"/>
            <a:ext cx="7848599" cy="1587"/>
          </a:xfrm>
          <a:prstGeom prst="straightConnector1">
            <a:avLst/>
          </a:prstGeom>
          <a:noFill/>
          <a:ln w="22225"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764" name="Shape 764"/>
          <p:cNvCxnSpPr/>
          <p:nvPr/>
        </p:nvCxnSpPr>
        <p:spPr>
          <a:xfrm>
            <a:off x="596900" y="3428753"/>
            <a:ext cx="7848599" cy="1587"/>
          </a:xfrm>
          <a:prstGeom prst="straightConnector1">
            <a:avLst/>
          </a:prstGeom>
          <a:noFill/>
          <a:ln w="22225"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765" name="Shape 765"/>
          <p:cNvSpPr txBox="1"/>
          <p:nvPr/>
        </p:nvSpPr>
        <p:spPr>
          <a:xfrm>
            <a:off x="1820793" y="1336858"/>
            <a:ext cx="5209486" cy="460500"/>
          </a:xfrm>
          <a:prstGeom prst="rect">
            <a:avLst/>
          </a:prstGeom>
          <a:noFill/>
          <a:ln>
            <a:noFill/>
          </a:ln>
        </p:spPr>
        <p:txBody>
          <a:bodyPr lIns="0" tIns="0" rIns="0" bIns="0" anchor="t" anchorCtr="0">
            <a:noAutofit/>
          </a:bodyPr>
          <a:lstStyle/>
          <a:p>
            <a:pPr marL="0" marR="0" lvl="0" indent="0" algn="just" rtl="0">
              <a:lnSpc>
                <a:spcPct val="90000"/>
              </a:lnSpc>
              <a:spcBef>
                <a:spcPts val="0"/>
              </a:spcBef>
              <a:buNone/>
            </a:pPr>
            <a:endParaRPr sz="4500" b="1" cap="none">
              <a:solidFill>
                <a:srgbClr val="008881"/>
              </a:solidFill>
              <a:latin typeface="Arial"/>
              <a:ea typeface="Arial"/>
              <a:cs typeface="Arial"/>
              <a:sym typeface="Arial"/>
            </a:endParaRPr>
          </a:p>
        </p:txBody>
      </p:sp>
      <p:sp>
        <p:nvSpPr>
          <p:cNvPr id="766" name="Shape 766"/>
          <p:cNvSpPr txBox="1"/>
          <p:nvPr/>
        </p:nvSpPr>
        <p:spPr>
          <a:xfrm>
            <a:off x="205956" y="1396070"/>
            <a:ext cx="8410499" cy="4605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Clr>
                <a:srgbClr val="74CEC7"/>
              </a:buClr>
              <a:buSzPct val="25000"/>
              <a:buFont typeface="Arial"/>
              <a:buNone/>
            </a:pPr>
            <a:r>
              <a:rPr lang="en-US" sz="3200" b="1" i="0" u="none" strike="noStrike" cap="none">
                <a:solidFill>
                  <a:srgbClr val="74CEC7"/>
                </a:solidFill>
                <a:latin typeface="Arial"/>
                <a:ea typeface="Arial"/>
                <a:cs typeface="Arial"/>
                <a:sym typeface="Arial"/>
              </a:rPr>
              <a:t>D E M O</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361" name="Shape 361"/>
          <p:cNvSpPr/>
          <p:nvPr/>
        </p:nvSpPr>
        <p:spPr>
          <a:xfrm>
            <a:off x="-7019" y="0"/>
            <a:ext cx="9158040" cy="5143499"/>
          </a:xfrm>
          <a:prstGeom prst="rect">
            <a:avLst/>
          </a:prstGeom>
          <a:solidFill>
            <a:srgbClr val="182730">
              <a:alpha val="61568"/>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362" name="Shape 362"/>
          <p:cNvSpPr txBox="1"/>
          <p:nvPr/>
        </p:nvSpPr>
        <p:spPr>
          <a:xfrm>
            <a:off x="623454" y="1498520"/>
            <a:ext cx="7897089" cy="646331"/>
          </a:xfrm>
          <a:prstGeom prst="rect">
            <a:avLst/>
          </a:prstGeom>
          <a:noFill/>
          <a:ln>
            <a:noFill/>
          </a:ln>
          <a:effectLst>
            <a:outerShdw blurRad="50799" dist="38100" dir="2700000" algn="tl" rotWithShape="0">
              <a:srgbClr val="000000">
                <a:alpha val="40000"/>
              </a:srgbClr>
            </a:outerShdw>
          </a:effectLst>
        </p:spPr>
        <p:txBody>
          <a:bodyPr lIns="91425" tIns="45700" rIns="91425" bIns="45700" anchor="t" anchorCtr="0">
            <a:noAutofit/>
          </a:bodyPr>
          <a:lstStyle/>
          <a:p>
            <a:pPr marL="0" marR="0" lvl="0" indent="0" algn="l" rtl="0">
              <a:spcBef>
                <a:spcPts val="0"/>
              </a:spcBef>
              <a:spcAft>
                <a:spcPts val="0"/>
              </a:spcAft>
              <a:buSzPct val="25000"/>
              <a:buNone/>
            </a:pPr>
            <a:r>
              <a:rPr lang="en-US" sz="3600" b="1" i="0" u="none" strike="noStrike" cap="none">
                <a:solidFill>
                  <a:srgbClr val="00AE9E"/>
                </a:solidFill>
                <a:latin typeface="Arial"/>
                <a:ea typeface="Arial"/>
                <a:cs typeface="Arial"/>
                <a:sym typeface="Arial"/>
              </a:rPr>
              <a:t>WE BELIEVE</a:t>
            </a:r>
          </a:p>
        </p:txBody>
      </p:sp>
      <p:sp>
        <p:nvSpPr>
          <p:cNvPr id="363" name="Shape 363"/>
          <p:cNvSpPr txBox="1"/>
          <p:nvPr/>
        </p:nvSpPr>
        <p:spPr>
          <a:xfrm>
            <a:off x="623454" y="2121386"/>
            <a:ext cx="7897089" cy="80021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300" b="0" i="0" u="none" strike="noStrike" cap="none">
                <a:solidFill>
                  <a:srgbClr val="FFFFFF"/>
                </a:solidFill>
                <a:latin typeface="Arial"/>
                <a:ea typeface="Arial"/>
                <a:cs typeface="Arial"/>
                <a:sym typeface="Arial"/>
              </a:rPr>
              <a:t>Transforming how the world builds software</a:t>
            </a:r>
            <a:br>
              <a:rPr lang="en-US" sz="2300" b="0" i="0" u="none" strike="noStrike" cap="none">
                <a:solidFill>
                  <a:srgbClr val="FFFFFF"/>
                </a:solidFill>
                <a:latin typeface="Arial"/>
                <a:ea typeface="Arial"/>
                <a:cs typeface="Arial"/>
                <a:sym typeface="Arial"/>
              </a:rPr>
            </a:br>
            <a:r>
              <a:rPr lang="en-US" sz="2300" b="0" i="0" u="none" strike="noStrike" cap="none">
                <a:solidFill>
                  <a:srgbClr val="FFFFFF"/>
                </a:solidFill>
                <a:latin typeface="Arial"/>
                <a:ea typeface="Arial"/>
                <a:cs typeface="Arial"/>
                <a:sym typeface="Arial"/>
              </a:rPr>
              <a:t>will shape the future.</a:t>
            </a:r>
          </a:p>
        </p:txBody>
      </p:sp>
      <p:pic>
        <p:nvPicPr>
          <p:cNvPr id="364" name="Shape 364" descr="Pivotal_White.png"/>
          <p:cNvPicPr preferRelativeResize="0"/>
          <p:nvPr/>
        </p:nvPicPr>
        <p:blipFill rotWithShape="1">
          <a:blip r:embed="rId4">
            <a:alphaModFix/>
          </a:blip>
          <a:srcRect/>
          <a:stretch/>
        </p:blipFill>
        <p:spPr>
          <a:xfrm>
            <a:off x="8286414" y="4854091"/>
            <a:ext cx="712061" cy="17373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457200" y="146210"/>
            <a:ext cx="8229600" cy="8574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accent2"/>
              </a:buClr>
              <a:buSzPct val="25000"/>
              <a:buFont typeface="Arial"/>
              <a:buNone/>
            </a:pPr>
            <a:r>
              <a:rPr lang="en-US" sz="3200" b="1" i="0" u="none" strike="noStrike" cap="none">
                <a:solidFill>
                  <a:schemeClr val="accent2"/>
                </a:solidFill>
                <a:latin typeface="Arial"/>
                <a:ea typeface="Arial"/>
                <a:cs typeface="Arial"/>
                <a:sym typeface="Arial"/>
              </a:rPr>
              <a:t>What Just Happened?</a:t>
            </a:r>
          </a:p>
        </p:txBody>
      </p:sp>
      <p:pic>
        <p:nvPicPr>
          <p:cNvPr id="772" name="Shape 772"/>
          <p:cNvPicPr preferRelativeResize="0">
            <a:picLocks noGrp="1"/>
          </p:cNvPicPr>
          <p:nvPr>
            <p:ph type="body" idx="1"/>
          </p:nvPr>
        </p:nvPicPr>
        <p:blipFill rotWithShape="1">
          <a:blip r:embed="rId3">
            <a:alphaModFix/>
          </a:blip>
          <a:srcRect t="-71" b="-154"/>
          <a:stretch/>
        </p:blipFill>
        <p:spPr>
          <a:xfrm>
            <a:off x="417381" y="1150334"/>
            <a:ext cx="8309238" cy="3739024"/>
          </a:xfrm>
          <a:prstGeom prst="rect">
            <a:avLst/>
          </a:prstGeom>
          <a:noFill/>
          <a:ln>
            <a:noFill/>
          </a:ln>
        </p:spPr>
      </p:pic>
      <p:pic>
        <p:nvPicPr>
          <p:cNvPr id="773" name="Shape 773"/>
          <p:cNvPicPr preferRelativeResize="0"/>
          <p:nvPr/>
        </p:nvPicPr>
        <p:blipFill rotWithShape="1">
          <a:blip r:embed="rId4">
            <a:alphaModFix/>
          </a:blip>
          <a:srcRect l="19954" r="21906" b="35674"/>
          <a:stretch/>
        </p:blipFill>
        <p:spPr>
          <a:xfrm>
            <a:off x="8092406" y="4556196"/>
            <a:ext cx="349250" cy="217487"/>
          </a:xfrm>
          <a:prstGeom prst="rect">
            <a:avLst/>
          </a:prstGeom>
          <a:noFill/>
          <a:ln>
            <a:noFill/>
          </a:ln>
        </p:spPr>
      </p:pic>
      <p:pic>
        <p:nvPicPr>
          <p:cNvPr id="774" name="Shape 774"/>
          <p:cNvPicPr preferRelativeResize="0"/>
          <p:nvPr/>
        </p:nvPicPr>
        <p:blipFill rotWithShape="1">
          <a:blip r:embed="rId5">
            <a:alphaModFix/>
          </a:blip>
          <a:srcRect l="-1792" t="72527" r="584" b="-2418"/>
          <a:stretch/>
        </p:blipFill>
        <p:spPr>
          <a:xfrm>
            <a:off x="6993856" y="4568896"/>
            <a:ext cx="1090612" cy="180975"/>
          </a:xfrm>
          <a:prstGeom prst="rect">
            <a:avLst/>
          </a:prstGeom>
          <a:noFill/>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778"/>
        <p:cNvGrpSpPr/>
        <p:nvPr/>
      </p:nvGrpSpPr>
      <p:grpSpPr>
        <a:xfrm>
          <a:off x="0" y="0"/>
          <a:ext cx="0" cy="0"/>
          <a:chOff x="0" y="0"/>
          <a:chExt cx="0" cy="0"/>
        </a:xfrm>
      </p:grpSpPr>
      <p:pic>
        <p:nvPicPr>
          <p:cNvPr id="779" name="Shape 779"/>
          <p:cNvPicPr preferRelativeResize="0"/>
          <p:nvPr/>
        </p:nvPicPr>
        <p:blipFill rotWithShape="1">
          <a:blip r:embed="rId3">
            <a:alphaModFix/>
          </a:blip>
          <a:srcRect/>
          <a:stretch/>
        </p:blipFill>
        <p:spPr>
          <a:xfrm>
            <a:off x="1506" y="7"/>
            <a:ext cx="5434092" cy="4368139"/>
          </a:xfrm>
          <a:prstGeom prst="rect">
            <a:avLst/>
          </a:prstGeom>
          <a:noFill/>
          <a:ln>
            <a:noFill/>
          </a:ln>
        </p:spPr>
      </p:pic>
      <p:pic>
        <p:nvPicPr>
          <p:cNvPr id="780" name="Shape 780"/>
          <p:cNvPicPr preferRelativeResize="0"/>
          <p:nvPr/>
        </p:nvPicPr>
        <p:blipFill rotWithShape="1">
          <a:blip r:embed="rId4">
            <a:alphaModFix/>
          </a:blip>
          <a:srcRect t="35656"/>
          <a:stretch/>
        </p:blipFill>
        <p:spPr>
          <a:xfrm>
            <a:off x="0" y="3579246"/>
            <a:ext cx="5429612" cy="1083541"/>
          </a:xfrm>
          <a:prstGeom prst="rect">
            <a:avLst/>
          </a:prstGeom>
          <a:noFill/>
          <a:ln>
            <a:noFill/>
          </a:ln>
        </p:spPr>
      </p:pic>
      <p:sp>
        <p:nvSpPr>
          <p:cNvPr id="781" name="Shape 781"/>
          <p:cNvSpPr/>
          <p:nvPr/>
        </p:nvSpPr>
        <p:spPr>
          <a:xfrm>
            <a:off x="1536395" y="355260"/>
            <a:ext cx="1365554" cy="195393"/>
          </a:xfrm>
          <a:prstGeom prst="rect">
            <a:avLst/>
          </a:prstGeom>
          <a:solidFill>
            <a:schemeClr val="dk2"/>
          </a:solidFill>
          <a:ln w="9525" cap="flat" cmpd="sng">
            <a:solidFill>
              <a:schemeClr val="dk2"/>
            </a:solidFill>
            <a:prstDash val="solid"/>
            <a:round/>
            <a:headEnd type="none" w="med" len="med"/>
            <a:tailEnd type="none" w="med" len="med"/>
          </a:ln>
        </p:spPr>
        <p:txBody>
          <a:bodyPr lIns="19050" tIns="19050" rIns="19050" bIns="19050" anchor="ctr" anchorCtr="0">
            <a:noAutofit/>
          </a:bodyPr>
          <a:lstStyle/>
          <a:p>
            <a:pPr marL="0" marR="0" lvl="0" indent="0" algn="l" rtl="0">
              <a:spcBef>
                <a:spcPts val="0"/>
              </a:spcBef>
              <a:buClr>
                <a:schemeClr val="dk1"/>
              </a:buClr>
              <a:buFont typeface="Arial"/>
              <a:buNone/>
            </a:pPr>
            <a:endParaRPr sz="1200" b="0" i="0" u="none" strike="noStrike" cap="none">
              <a:solidFill>
                <a:srgbClr val="FFFFFF"/>
              </a:solidFill>
              <a:latin typeface="Helvetica Neue"/>
              <a:ea typeface="Helvetica Neue"/>
              <a:cs typeface="Helvetica Neue"/>
              <a:sym typeface="Helvetica Neue"/>
            </a:endParaRPr>
          </a:p>
        </p:txBody>
      </p:sp>
      <p:grpSp>
        <p:nvGrpSpPr>
          <p:cNvPr id="782" name="Shape 782"/>
          <p:cNvGrpSpPr/>
          <p:nvPr/>
        </p:nvGrpSpPr>
        <p:grpSpPr>
          <a:xfrm>
            <a:off x="0" y="3619500"/>
            <a:ext cx="8631736" cy="925286"/>
            <a:chOff x="0" y="3619500"/>
            <a:chExt cx="8631736" cy="925286"/>
          </a:xfrm>
        </p:grpSpPr>
        <p:sp>
          <p:nvSpPr>
            <p:cNvPr id="783" name="Shape 783"/>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84" name="Shape 784"/>
            <p:cNvSpPr txBox="1"/>
            <p:nvPr/>
          </p:nvSpPr>
          <p:spPr>
            <a:xfrm>
              <a:off x="6227148"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Logging, Health, Telemetry</a:t>
              </a:r>
            </a:p>
          </p:txBody>
        </p:sp>
        <p:cxnSp>
          <p:nvCxnSpPr>
            <p:cNvPr id="785" name="Shape 785"/>
            <p:cNvCxnSpPr>
              <a:endCxn id="783" idx="3"/>
            </p:cNvCxnSpPr>
            <p:nvPr/>
          </p:nvCxnSpPr>
          <p:spPr>
            <a:xfrm rot="10800000">
              <a:off x="5313442" y="4082143"/>
              <a:ext cx="844200" cy="90600"/>
            </a:xfrm>
            <a:prstGeom prst="straightConnector1">
              <a:avLst/>
            </a:prstGeom>
            <a:noFill/>
            <a:ln w="57150" cap="flat" cmpd="sng">
              <a:solidFill>
                <a:srgbClr val="008774"/>
              </a:solidFill>
              <a:prstDash val="solid"/>
              <a:miter/>
              <a:headEnd type="none" w="med" len="med"/>
              <a:tailEnd type="stealth" w="lg" len="lg"/>
            </a:ln>
          </p:spPr>
        </p:cxnSp>
      </p:grpSp>
      <p:grpSp>
        <p:nvGrpSpPr>
          <p:cNvPr id="786" name="Shape 786"/>
          <p:cNvGrpSpPr/>
          <p:nvPr/>
        </p:nvGrpSpPr>
        <p:grpSpPr>
          <a:xfrm>
            <a:off x="0" y="3112925"/>
            <a:ext cx="7469266" cy="392279"/>
            <a:chOff x="0" y="3112925"/>
            <a:chExt cx="7469266" cy="392279"/>
          </a:xfrm>
        </p:grpSpPr>
        <p:sp>
          <p:nvSpPr>
            <p:cNvPr id="787" name="Shape 787"/>
            <p:cNvSpPr/>
            <p:nvPr/>
          </p:nvSpPr>
          <p:spPr>
            <a:xfrm>
              <a:off x="0" y="3112925"/>
              <a:ext cx="2533650" cy="39227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88" name="Shape 788"/>
            <p:cNvSpPr txBox="1"/>
            <p:nvPr/>
          </p:nvSpPr>
          <p:spPr>
            <a:xfrm>
              <a:off x="6227148" y="3158452"/>
              <a:ext cx="1242118"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 Lifecycle</a:t>
              </a:r>
            </a:p>
          </p:txBody>
        </p:sp>
        <p:cxnSp>
          <p:nvCxnSpPr>
            <p:cNvPr id="789" name="Shape 789"/>
            <p:cNvCxnSpPr/>
            <p:nvPr/>
          </p:nvCxnSpPr>
          <p:spPr>
            <a:xfrm flipH="1">
              <a:off x="2533649" y="3285410"/>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790" name="Shape 790"/>
          <p:cNvGrpSpPr/>
          <p:nvPr/>
        </p:nvGrpSpPr>
        <p:grpSpPr>
          <a:xfrm>
            <a:off x="18436" y="2624633"/>
            <a:ext cx="9029725" cy="430603"/>
            <a:chOff x="18436" y="2624633"/>
            <a:chExt cx="9029725" cy="430603"/>
          </a:xfrm>
        </p:grpSpPr>
        <p:sp>
          <p:nvSpPr>
            <p:cNvPr id="791" name="Shape 791"/>
            <p:cNvSpPr/>
            <p:nvPr/>
          </p:nvSpPr>
          <p:spPr>
            <a:xfrm>
              <a:off x="18436" y="2624633"/>
              <a:ext cx="5182214" cy="430603"/>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92" name="Shape 792"/>
            <p:cNvSpPr txBox="1"/>
            <p:nvPr/>
          </p:nvSpPr>
          <p:spPr>
            <a:xfrm>
              <a:off x="6227148" y="2753482"/>
              <a:ext cx="2821012"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Application Installation &amp; Config</a:t>
              </a:r>
            </a:p>
          </p:txBody>
        </p:sp>
        <p:cxnSp>
          <p:nvCxnSpPr>
            <p:cNvPr id="793" name="Shape 793"/>
            <p:cNvCxnSpPr/>
            <p:nvPr/>
          </p:nvCxnSpPr>
          <p:spPr>
            <a:xfrm rot="10800000">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94" name="Shape 794"/>
          <p:cNvGrpSpPr/>
          <p:nvPr/>
        </p:nvGrpSpPr>
        <p:grpSpPr>
          <a:xfrm>
            <a:off x="18436" y="2331441"/>
            <a:ext cx="9061830" cy="253916"/>
            <a:chOff x="18436" y="2331441"/>
            <a:chExt cx="9061830" cy="253916"/>
          </a:xfrm>
        </p:grpSpPr>
        <p:sp>
          <p:nvSpPr>
            <p:cNvPr id="795" name="Shape 795"/>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796" name="Shape 796"/>
            <p:cNvSpPr txBox="1"/>
            <p:nvPr/>
          </p:nvSpPr>
          <p:spPr>
            <a:xfrm>
              <a:off x="6227148" y="2331441"/>
              <a:ext cx="2853117"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Middleware Installation &amp; Config</a:t>
              </a:r>
            </a:p>
          </p:txBody>
        </p:sp>
        <p:cxnSp>
          <p:nvCxnSpPr>
            <p:cNvPr id="797" name="Shape 797"/>
            <p:cNvCxnSpPr/>
            <p:nvPr/>
          </p:nvCxnSpPr>
          <p:spPr>
            <a:xfrm rot="10800000">
              <a:off x="5170713" y="2485570"/>
              <a:ext cx="986851" cy="16329"/>
            </a:xfrm>
            <a:prstGeom prst="straightConnector1">
              <a:avLst/>
            </a:prstGeom>
            <a:noFill/>
            <a:ln w="57150" cap="flat" cmpd="sng">
              <a:solidFill>
                <a:srgbClr val="008774"/>
              </a:solidFill>
              <a:prstDash val="solid"/>
              <a:miter/>
              <a:headEnd type="none" w="med" len="med"/>
              <a:tailEnd type="stealth" w="lg" len="lg"/>
            </a:ln>
          </p:spPr>
        </p:cxnSp>
      </p:grpSp>
      <p:grpSp>
        <p:nvGrpSpPr>
          <p:cNvPr id="798" name="Shape 798"/>
          <p:cNvGrpSpPr/>
          <p:nvPr/>
        </p:nvGrpSpPr>
        <p:grpSpPr>
          <a:xfrm>
            <a:off x="18436" y="1941285"/>
            <a:ext cx="8759444" cy="357330"/>
            <a:chOff x="18436" y="1941285"/>
            <a:chExt cx="8759444" cy="357330"/>
          </a:xfrm>
        </p:grpSpPr>
        <p:sp>
          <p:nvSpPr>
            <p:cNvPr id="799" name="Shape 799"/>
            <p:cNvSpPr/>
            <p:nvPr/>
          </p:nvSpPr>
          <p:spPr>
            <a:xfrm>
              <a:off x="18436" y="1941285"/>
              <a:ext cx="5182214" cy="181428"/>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800" name="Shape 800"/>
            <p:cNvSpPr txBox="1"/>
            <p:nvPr/>
          </p:nvSpPr>
          <p:spPr>
            <a:xfrm>
              <a:off x="6227148" y="2044700"/>
              <a:ext cx="2550731"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Runtime Installation &amp; Config</a:t>
              </a:r>
            </a:p>
          </p:txBody>
        </p:sp>
        <p:cxnSp>
          <p:nvCxnSpPr>
            <p:cNvPr id="801" name="Shape 801"/>
            <p:cNvCxnSpPr>
              <a:endCxn id="799" idx="3"/>
            </p:cNvCxnSpPr>
            <p:nvPr/>
          </p:nvCxnSpPr>
          <p:spPr>
            <a:xfrm rot="10800000">
              <a:off x="5200650" y="2032000"/>
              <a:ext cx="957000" cy="139800"/>
            </a:xfrm>
            <a:prstGeom prst="straightConnector1">
              <a:avLst/>
            </a:prstGeom>
            <a:noFill/>
            <a:ln w="57150" cap="flat" cmpd="sng">
              <a:solidFill>
                <a:srgbClr val="008774"/>
              </a:solidFill>
              <a:prstDash val="solid"/>
              <a:miter/>
              <a:headEnd type="none" w="med" len="med"/>
              <a:tailEnd type="stealth" w="lg" len="lg"/>
            </a:ln>
          </p:spPr>
        </p:cxnSp>
      </p:grpSp>
      <p:grpSp>
        <p:nvGrpSpPr>
          <p:cNvPr id="802" name="Shape 802"/>
          <p:cNvGrpSpPr/>
          <p:nvPr/>
        </p:nvGrpSpPr>
        <p:grpSpPr>
          <a:xfrm>
            <a:off x="0" y="1351644"/>
            <a:ext cx="7469266" cy="631974"/>
            <a:chOff x="0" y="1351644"/>
            <a:chExt cx="7469266" cy="631974"/>
          </a:xfrm>
        </p:grpSpPr>
        <p:sp>
          <p:nvSpPr>
            <p:cNvPr id="803" name="Shape 803"/>
            <p:cNvSpPr/>
            <p:nvPr/>
          </p:nvSpPr>
          <p:spPr>
            <a:xfrm>
              <a:off x="0" y="1351644"/>
              <a:ext cx="5200649" cy="344713"/>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804" name="Shape 804"/>
            <p:cNvSpPr txBox="1"/>
            <p:nvPr/>
          </p:nvSpPr>
          <p:spPr>
            <a:xfrm>
              <a:off x="6227148" y="1729702"/>
              <a:ext cx="1242118"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App Lifecycle</a:t>
              </a:r>
            </a:p>
          </p:txBody>
        </p:sp>
        <p:cxnSp>
          <p:nvCxnSpPr>
            <p:cNvPr id="805" name="Shape 805"/>
            <p:cNvCxnSpPr>
              <a:endCxn id="803" idx="3"/>
            </p:cNvCxnSpPr>
            <p:nvPr/>
          </p:nvCxnSpPr>
          <p:spPr>
            <a:xfrm rot="10800000">
              <a:off x="5200649" y="1524001"/>
              <a:ext cx="957000" cy="332700"/>
            </a:xfrm>
            <a:prstGeom prst="straightConnector1">
              <a:avLst/>
            </a:prstGeom>
            <a:noFill/>
            <a:ln w="57150" cap="flat" cmpd="sng">
              <a:solidFill>
                <a:srgbClr val="008774"/>
              </a:solidFill>
              <a:prstDash val="solid"/>
              <a:miter/>
              <a:headEnd type="none" w="med" len="med"/>
              <a:tailEnd type="stealth" w="lg" len="lg"/>
            </a:ln>
          </p:spPr>
        </p:cxnSp>
      </p:grpSp>
      <p:grpSp>
        <p:nvGrpSpPr>
          <p:cNvPr id="806" name="Shape 806"/>
          <p:cNvGrpSpPr/>
          <p:nvPr/>
        </p:nvGrpSpPr>
        <p:grpSpPr>
          <a:xfrm>
            <a:off x="0" y="838321"/>
            <a:ext cx="7742178" cy="811102"/>
            <a:chOff x="0" y="838321"/>
            <a:chExt cx="7742178" cy="811102"/>
          </a:xfrm>
        </p:grpSpPr>
        <p:sp>
          <p:nvSpPr>
            <p:cNvPr id="807" name="Shape 807"/>
            <p:cNvSpPr/>
            <p:nvPr/>
          </p:nvSpPr>
          <p:spPr>
            <a:xfrm>
              <a:off x="0" y="838321"/>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808" name="Shape 808"/>
            <p:cNvSpPr txBox="1"/>
            <p:nvPr/>
          </p:nvSpPr>
          <p:spPr>
            <a:xfrm>
              <a:off x="6227148"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Service Bindings</a:t>
              </a:r>
            </a:p>
          </p:txBody>
        </p:sp>
        <p:cxnSp>
          <p:nvCxnSpPr>
            <p:cNvPr id="809" name="Shape 809"/>
            <p:cNvCxnSpPr>
              <a:endCxn id="807" idx="3"/>
            </p:cNvCxnSpPr>
            <p:nvPr/>
          </p:nvCxnSpPr>
          <p:spPr>
            <a:xfrm rot="10800000">
              <a:off x="5200649" y="1058246"/>
              <a:ext cx="955500" cy="427800"/>
            </a:xfrm>
            <a:prstGeom prst="straightConnector1">
              <a:avLst/>
            </a:prstGeom>
            <a:noFill/>
            <a:ln w="57150" cap="flat" cmpd="sng">
              <a:solidFill>
                <a:srgbClr val="008774"/>
              </a:solidFill>
              <a:prstDash val="solid"/>
              <a:miter/>
              <a:headEnd type="none" w="med" len="med"/>
              <a:tailEnd type="stealth" w="lg" len="lg"/>
            </a:ln>
          </p:spPr>
        </p:cxnSp>
      </p:grpSp>
      <p:grpSp>
        <p:nvGrpSpPr>
          <p:cNvPr id="810" name="Shape 810"/>
          <p:cNvGrpSpPr/>
          <p:nvPr/>
        </p:nvGrpSpPr>
        <p:grpSpPr>
          <a:xfrm>
            <a:off x="0" y="362509"/>
            <a:ext cx="7772045" cy="983544"/>
            <a:chOff x="0" y="362509"/>
            <a:chExt cx="7772045" cy="983544"/>
          </a:xfrm>
        </p:grpSpPr>
        <p:sp>
          <p:nvSpPr>
            <p:cNvPr id="811" name="Shape 811"/>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Helvetica Neue"/>
                <a:ea typeface="Helvetica Neue"/>
                <a:cs typeface="Helvetica Neue"/>
                <a:sym typeface="Helvetica Neue"/>
              </a:endParaRPr>
            </a:p>
          </p:txBody>
        </p:sp>
        <p:sp>
          <p:nvSpPr>
            <p:cNvPr id="812" name="Shape 812"/>
            <p:cNvSpPr txBox="1"/>
            <p:nvPr/>
          </p:nvSpPr>
          <p:spPr>
            <a:xfrm>
              <a:off x="6227148" y="1092137"/>
              <a:ext cx="1544896" cy="253916"/>
            </a:xfrm>
            <a:prstGeom prst="rect">
              <a:avLst/>
            </a:prstGeom>
            <a:noFill/>
            <a:ln>
              <a:noFill/>
            </a:ln>
          </p:spPr>
          <p:txBody>
            <a:bodyPr lIns="19050" tIns="19050" rIns="19050" bIns="19050" anchor="ctr" anchorCtr="0">
              <a:noAutofit/>
            </a:bodyPr>
            <a:lstStyle/>
            <a:p>
              <a:pPr marL="0" marR="0" lvl="0" indent="0" algn="l" rtl="0">
                <a:spcBef>
                  <a:spcPts val="0"/>
                </a:spcBef>
                <a:buClr>
                  <a:srgbClr val="000000"/>
                </a:buClr>
                <a:buSzPct val="25000"/>
                <a:buFont typeface="Arial"/>
                <a:buNone/>
              </a:pPr>
              <a:r>
                <a:rPr lang="en-US" sz="1400" b="0" i="0" u="none" strike="noStrike" cap="none">
                  <a:solidFill>
                    <a:srgbClr val="000000"/>
                  </a:solidFill>
                  <a:latin typeface="Arial"/>
                  <a:ea typeface="Arial"/>
                  <a:cs typeface="Arial"/>
                  <a:sym typeface="Arial"/>
                </a:rPr>
                <a:t>Firewall &amp; Routes</a:t>
              </a:r>
            </a:p>
          </p:txBody>
        </p:sp>
        <p:cxnSp>
          <p:nvCxnSpPr>
            <p:cNvPr id="813" name="Shape 813"/>
            <p:cNvCxnSpPr>
              <a:endCxn id="811" idx="3"/>
            </p:cNvCxnSpPr>
            <p:nvPr/>
          </p:nvCxnSpPr>
          <p:spPr>
            <a:xfrm rot="10800000">
              <a:off x="5200649" y="457481"/>
              <a:ext cx="957000" cy="761700"/>
            </a:xfrm>
            <a:prstGeom prst="straightConnector1">
              <a:avLst/>
            </a:prstGeom>
            <a:noFill/>
            <a:ln w="57150" cap="flat" cmpd="sng">
              <a:solidFill>
                <a:srgbClr val="008774"/>
              </a:solidFill>
              <a:prstDash val="solid"/>
              <a:miter/>
              <a:headEnd type="none" w="med" len="med"/>
              <a:tailEnd type="stealth" w="lg" len="lg"/>
            </a:ln>
          </p:spPr>
        </p:cxnSp>
      </p:grpSp>
      <p:sp>
        <p:nvSpPr>
          <p:cNvPr id="814" name="Shape 814"/>
          <p:cNvSpPr txBox="1">
            <a:spLocks noGrp="1"/>
          </p:cNvSpPr>
          <p:nvPr>
            <p:ph type="title"/>
          </p:nvPr>
        </p:nvSpPr>
        <p:spPr>
          <a:xfrm>
            <a:off x="5657669" y="0"/>
            <a:ext cx="3317125" cy="914530"/>
          </a:xfrm>
          <a:prstGeom prst="rect">
            <a:avLst/>
          </a:prstGeom>
          <a:noFill/>
          <a:ln>
            <a:noFill/>
          </a:ln>
        </p:spPr>
        <p:txBody>
          <a:bodyPr lIns="91425" tIns="45700" rIns="91425" bIns="45700" anchor="t" anchorCtr="0">
            <a:noAutofit/>
          </a:bodyPr>
          <a:lstStyle/>
          <a:p>
            <a:pPr marL="0" marR="0" lvl="0" indent="0" algn="r" rtl="0">
              <a:spcBef>
                <a:spcPts val="0"/>
              </a:spcBef>
              <a:buClr>
                <a:srgbClr val="1C7B70"/>
              </a:buClr>
              <a:buSzPct val="25000"/>
              <a:buFont typeface="Arial"/>
              <a:buNone/>
            </a:pPr>
            <a:r>
              <a:rPr lang="en-US" sz="2800" b="1" i="0" u="none" strike="noStrike" cap="none">
                <a:solidFill>
                  <a:srgbClr val="1C7B70"/>
                </a:solidFill>
                <a:latin typeface="Arial"/>
                <a:ea typeface="Arial"/>
                <a:cs typeface="Arial"/>
                <a:sym typeface="Arial"/>
              </a:rPr>
              <a:t>Full Stack Ticket Elimination</a:t>
            </a:r>
          </a:p>
        </p:txBody>
      </p:sp>
      <p:sp>
        <p:nvSpPr>
          <p:cNvPr id="815" name="Shape 815"/>
          <p:cNvSpPr/>
          <p:nvPr/>
        </p:nvSpPr>
        <p:spPr>
          <a:xfrm>
            <a:off x="1244295" y="4036785"/>
            <a:ext cx="1365554" cy="104337"/>
          </a:xfrm>
          <a:prstGeom prst="rect">
            <a:avLst/>
          </a:prstGeom>
          <a:solidFill>
            <a:schemeClr val="dk2"/>
          </a:solidFill>
          <a:ln w="9525" cap="flat" cmpd="sng">
            <a:solidFill>
              <a:schemeClr val="dk2"/>
            </a:solidFill>
            <a:prstDash val="solid"/>
            <a:round/>
            <a:headEnd type="none" w="med" len="med"/>
            <a:tailEnd type="none" w="med" len="med"/>
          </a:ln>
        </p:spPr>
        <p:txBody>
          <a:bodyPr lIns="19050" tIns="19050" rIns="19050" bIns="19050" anchor="ctr" anchorCtr="0">
            <a:noAutofit/>
          </a:bodyPr>
          <a:lstStyle/>
          <a:p>
            <a:pPr marL="0" marR="0" lvl="0" indent="0" algn="l" rtl="0">
              <a:spcBef>
                <a:spcPts val="0"/>
              </a:spcBef>
              <a:buClr>
                <a:schemeClr val="dk1"/>
              </a:buClr>
              <a:buFont typeface="Arial"/>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pic>
        <p:nvPicPr>
          <p:cNvPr id="820" name="Shape 820" descr="Stocksy_txp157cab05rEJ000_Medium_423382.jpg"/>
          <p:cNvPicPr preferRelativeResize="0"/>
          <p:nvPr/>
        </p:nvPicPr>
        <p:blipFill rotWithShape="1">
          <a:blip r:embed="rId3">
            <a:alphaModFix/>
          </a:blip>
          <a:srcRect t="15583"/>
          <a:stretch/>
        </p:blipFill>
        <p:spPr>
          <a:xfrm>
            <a:off x="0" y="0"/>
            <a:ext cx="9144000" cy="5143500"/>
          </a:xfrm>
          <a:prstGeom prst="rect">
            <a:avLst/>
          </a:prstGeom>
          <a:noFill/>
          <a:ln>
            <a:noFill/>
          </a:ln>
        </p:spPr>
      </p:pic>
      <p:sp>
        <p:nvSpPr>
          <p:cNvPr id="821" name="Shape 821"/>
          <p:cNvSpPr/>
          <p:nvPr/>
        </p:nvSpPr>
        <p:spPr>
          <a:xfrm>
            <a:off x="0" y="0"/>
            <a:ext cx="9144000" cy="5143500"/>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152" scaled="0"/>
          </a:gradFill>
          <a:ln>
            <a:noFill/>
          </a:ln>
        </p:spPr>
        <p:txBody>
          <a:bodyPr lIns="68575" tIns="34275" rIns="68575" bIns="34275"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cxnSp>
        <p:nvCxnSpPr>
          <p:cNvPr id="822" name="Shape 822"/>
          <p:cNvCxnSpPr/>
          <p:nvPr/>
        </p:nvCxnSpPr>
        <p:spPr>
          <a:xfrm>
            <a:off x="596900" y="2111130"/>
            <a:ext cx="7848600" cy="1500"/>
          </a:xfrm>
          <a:prstGeom prst="straightConnector1">
            <a:avLst/>
          </a:prstGeom>
          <a:noFill/>
          <a:ln w="22225" cap="flat" cmpd="sng">
            <a:solidFill>
              <a:schemeClr val="accent1"/>
            </a:solidFill>
            <a:prstDash val="solid"/>
            <a:round/>
            <a:headEnd type="none" w="med" len="med"/>
            <a:tailEnd type="none" w="med" len="med"/>
          </a:ln>
        </p:spPr>
      </p:cxnSp>
      <p:cxnSp>
        <p:nvCxnSpPr>
          <p:cNvPr id="823" name="Shape 823"/>
          <p:cNvCxnSpPr/>
          <p:nvPr/>
        </p:nvCxnSpPr>
        <p:spPr>
          <a:xfrm>
            <a:off x="596900" y="3428753"/>
            <a:ext cx="7848600" cy="1500"/>
          </a:xfrm>
          <a:prstGeom prst="straightConnector1">
            <a:avLst/>
          </a:prstGeom>
          <a:noFill/>
          <a:ln w="22225" cap="flat" cmpd="sng">
            <a:solidFill>
              <a:schemeClr val="accent1"/>
            </a:solidFill>
            <a:prstDash val="solid"/>
            <a:round/>
            <a:headEnd type="none" w="med" len="med"/>
            <a:tailEnd type="none" w="med" len="med"/>
          </a:ln>
        </p:spPr>
      </p:cxnSp>
      <p:sp>
        <p:nvSpPr>
          <p:cNvPr id="824" name="Shape 824"/>
          <p:cNvSpPr txBox="1"/>
          <p:nvPr/>
        </p:nvSpPr>
        <p:spPr>
          <a:xfrm>
            <a:off x="1820793" y="1336858"/>
            <a:ext cx="5209500" cy="460500"/>
          </a:xfrm>
          <a:prstGeom prst="rect">
            <a:avLst/>
          </a:prstGeom>
          <a:noFill/>
          <a:ln>
            <a:noFill/>
          </a:ln>
        </p:spPr>
        <p:txBody>
          <a:bodyPr lIns="0" tIns="0" rIns="0" bIns="0" anchor="t" anchorCtr="0">
            <a:noAutofit/>
          </a:bodyPr>
          <a:lstStyle/>
          <a:p>
            <a:pPr marL="0" marR="0" lvl="0" indent="0" algn="just" rtl="0">
              <a:lnSpc>
                <a:spcPct val="90000"/>
              </a:lnSpc>
              <a:spcBef>
                <a:spcPts val="0"/>
              </a:spcBef>
              <a:buNone/>
            </a:pPr>
            <a:endParaRPr sz="4500" b="1" cap="none">
              <a:solidFill>
                <a:srgbClr val="008881"/>
              </a:solidFill>
              <a:latin typeface="Calibri"/>
              <a:ea typeface="Calibri"/>
              <a:cs typeface="Calibri"/>
              <a:sym typeface="Calibri"/>
            </a:endParaRPr>
          </a:p>
        </p:txBody>
      </p:sp>
      <p:sp>
        <p:nvSpPr>
          <p:cNvPr id="825" name="Shape 825"/>
          <p:cNvSpPr txBox="1"/>
          <p:nvPr/>
        </p:nvSpPr>
        <p:spPr>
          <a:xfrm>
            <a:off x="205956" y="1396070"/>
            <a:ext cx="8410500" cy="4605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Clr>
                <a:srgbClr val="74CEC7"/>
              </a:buClr>
              <a:buSzPct val="25000"/>
              <a:buFont typeface="Arial"/>
              <a:buNone/>
            </a:pPr>
            <a:r>
              <a:rPr lang="en-US" sz="3200" b="1">
                <a:solidFill>
                  <a:srgbClr val="74CEC7"/>
                </a:solidFill>
              </a:rPr>
              <a:t>Open Source has won</a:t>
            </a:r>
          </a:p>
        </p:txBody>
      </p:sp>
      <p:pic>
        <p:nvPicPr>
          <p:cNvPr id="826" name="Shape 826"/>
          <p:cNvPicPr preferRelativeResize="0"/>
          <p:nvPr/>
        </p:nvPicPr>
        <p:blipFill>
          <a:blip r:embed="rId4">
            <a:alphaModFix/>
          </a:blip>
          <a:stretch>
            <a:fillRect/>
          </a:stretch>
        </p:blipFill>
        <p:spPr>
          <a:xfrm>
            <a:off x="3893362" y="2213523"/>
            <a:ext cx="1035674" cy="10356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831"/>
        <p:cNvGrpSpPr/>
        <p:nvPr/>
      </p:nvGrpSpPr>
      <p:grpSpPr>
        <a:xfrm>
          <a:off x="0" y="0"/>
          <a:ext cx="0" cy="0"/>
          <a:chOff x="0" y="0"/>
          <a:chExt cx="0" cy="0"/>
        </a:xfrm>
      </p:grpSpPr>
      <p:sp>
        <p:nvSpPr>
          <p:cNvPr id="832" name="Shape 832"/>
          <p:cNvSpPr/>
          <p:nvPr/>
        </p:nvSpPr>
        <p:spPr>
          <a:xfrm>
            <a:off x="449560" y="1265291"/>
            <a:ext cx="8418213" cy="3541499"/>
          </a:xfrm>
          <a:prstGeom prst="rect">
            <a:avLst/>
          </a:prstGeom>
          <a:solidFill>
            <a:schemeClr val="lt1"/>
          </a:solidFill>
          <a:ln>
            <a:noFill/>
          </a:ln>
          <a:effectLst>
            <a:outerShdw blurRad="39999" dist="23000" dir="5400000" rotWithShape="0">
              <a:srgbClr val="000000">
                <a:alpha val="34901"/>
              </a:srgbClr>
            </a:outerShdw>
          </a:effectLst>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33" name="Shape 833"/>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2000" b="0" i="0" u="none" strike="noStrike" cap="none">
                <a:solidFill>
                  <a:srgbClr val="FFFFFF"/>
                </a:solidFill>
                <a:latin typeface="Arial"/>
                <a:ea typeface="Arial"/>
                <a:cs typeface="Arial"/>
                <a:sym typeface="Arial"/>
              </a:rPr>
              <a:t>An Open Industry Standard</a:t>
            </a:r>
          </a:p>
        </p:txBody>
      </p:sp>
      <p:pic>
        <p:nvPicPr>
          <p:cNvPr id="834" name="Shape 834" descr="Akamai-Logo-Large-GLOBALGOODNETWORKS-645-305.jpg"/>
          <p:cNvPicPr preferRelativeResize="0"/>
          <p:nvPr/>
        </p:nvPicPr>
        <p:blipFill rotWithShape="1">
          <a:blip r:embed="rId3">
            <a:alphaModFix/>
          </a:blip>
          <a:srcRect/>
          <a:stretch/>
        </p:blipFill>
        <p:spPr>
          <a:xfrm>
            <a:off x="1024362" y="3511271"/>
            <a:ext cx="568324" cy="268288"/>
          </a:xfrm>
          <a:prstGeom prst="rect">
            <a:avLst/>
          </a:prstGeom>
          <a:noFill/>
          <a:ln>
            <a:noFill/>
          </a:ln>
        </p:spPr>
      </p:pic>
      <p:sp>
        <p:nvSpPr>
          <p:cNvPr id="835" name="Shape 835"/>
          <p:cNvSpPr/>
          <p:nvPr/>
        </p:nvSpPr>
        <p:spPr>
          <a:xfrm>
            <a:off x="463625" y="1265291"/>
            <a:ext cx="8404149" cy="746125"/>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36" name="Shape 836"/>
          <p:cNvSpPr/>
          <p:nvPr/>
        </p:nvSpPr>
        <p:spPr>
          <a:xfrm>
            <a:off x="463625" y="2123258"/>
            <a:ext cx="8404149" cy="1101725"/>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37" name="Shape 837"/>
          <p:cNvSpPr/>
          <p:nvPr/>
        </p:nvSpPr>
        <p:spPr>
          <a:xfrm>
            <a:off x="463625" y="3339941"/>
            <a:ext cx="8404149" cy="1463675"/>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38" name="Shape 838"/>
          <p:cNvSpPr txBox="1"/>
          <p:nvPr/>
        </p:nvSpPr>
        <p:spPr>
          <a:xfrm>
            <a:off x="540047" y="1316091"/>
            <a:ext cx="1135063" cy="234949"/>
          </a:xfrm>
          <a:prstGeom prst="rect">
            <a:avLst/>
          </a:prstGeom>
          <a:noFill/>
          <a:ln>
            <a:noFill/>
          </a:ln>
        </p:spPr>
        <p:txBody>
          <a:bodyPr lIns="0" tIns="0" rIns="0" bIns="0" anchor="t" anchorCtr="0">
            <a:noAutofit/>
          </a:bodyPr>
          <a:lstStyle/>
          <a:p>
            <a:pPr marL="0" marR="0" lvl="0" indent="0" algn="l" rtl="0">
              <a:lnSpc>
                <a:spcPct val="110000"/>
              </a:lnSpc>
              <a:spcBef>
                <a:spcPts val="0"/>
              </a:spcBef>
              <a:buClr>
                <a:schemeClr val="accent1"/>
              </a:buClr>
              <a:buSzPct val="25000"/>
              <a:buFont typeface="Noto Sans Symbols"/>
              <a:buNone/>
            </a:pPr>
            <a:r>
              <a:rPr lang="en-US" sz="1000" b="1">
                <a:solidFill>
                  <a:srgbClr val="182730"/>
                </a:solidFill>
                <a:latin typeface="Arial"/>
                <a:ea typeface="Arial"/>
                <a:cs typeface="Arial"/>
                <a:sym typeface="Arial"/>
              </a:rPr>
              <a:t>PLATINUM</a:t>
            </a:r>
          </a:p>
        </p:txBody>
      </p:sp>
      <p:sp>
        <p:nvSpPr>
          <p:cNvPr id="839" name="Shape 839"/>
          <p:cNvSpPr txBox="1"/>
          <p:nvPr/>
        </p:nvSpPr>
        <p:spPr>
          <a:xfrm>
            <a:off x="540047" y="2266133"/>
            <a:ext cx="1135063" cy="236538"/>
          </a:xfrm>
          <a:prstGeom prst="rect">
            <a:avLst/>
          </a:prstGeom>
          <a:noFill/>
          <a:ln>
            <a:noFill/>
          </a:ln>
        </p:spPr>
        <p:txBody>
          <a:bodyPr lIns="0" tIns="0" rIns="0" bIns="0" anchor="t" anchorCtr="0">
            <a:noAutofit/>
          </a:bodyPr>
          <a:lstStyle/>
          <a:p>
            <a:pPr marL="0" marR="0" lvl="0" indent="0" algn="l" rtl="0">
              <a:lnSpc>
                <a:spcPct val="110000"/>
              </a:lnSpc>
              <a:spcBef>
                <a:spcPts val="0"/>
              </a:spcBef>
              <a:buClr>
                <a:schemeClr val="accent1"/>
              </a:buClr>
              <a:buSzPct val="25000"/>
              <a:buFont typeface="Noto Sans Symbols"/>
              <a:buNone/>
            </a:pPr>
            <a:r>
              <a:rPr lang="en-US" sz="1000" b="1">
                <a:solidFill>
                  <a:srgbClr val="182730"/>
                </a:solidFill>
                <a:latin typeface="Arial"/>
                <a:ea typeface="Arial"/>
                <a:cs typeface="Arial"/>
                <a:sym typeface="Arial"/>
              </a:rPr>
              <a:t>GOLD</a:t>
            </a:r>
          </a:p>
        </p:txBody>
      </p:sp>
      <p:sp>
        <p:nvSpPr>
          <p:cNvPr id="840" name="Shape 840"/>
          <p:cNvSpPr txBox="1"/>
          <p:nvPr/>
        </p:nvSpPr>
        <p:spPr>
          <a:xfrm>
            <a:off x="555922" y="3398678"/>
            <a:ext cx="1135063" cy="234949"/>
          </a:xfrm>
          <a:prstGeom prst="rect">
            <a:avLst/>
          </a:prstGeom>
          <a:noFill/>
          <a:ln>
            <a:noFill/>
          </a:ln>
        </p:spPr>
        <p:txBody>
          <a:bodyPr lIns="0" tIns="0" rIns="0" bIns="0" anchor="t" anchorCtr="0">
            <a:noAutofit/>
          </a:bodyPr>
          <a:lstStyle/>
          <a:p>
            <a:pPr marL="0" marR="0" lvl="0" indent="0" algn="l" rtl="0">
              <a:lnSpc>
                <a:spcPct val="110000"/>
              </a:lnSpc>
              <a:spcBef>
                <a:spcPts val="0"/>
              </a:spcBef>
              <a:buClr>
                <a:schemeClr val="accent1"/>
              </a:buClr>
              <a:buSzPct val="25000"/>
              <a:buFont typeface="Noto Sans Symbols"/>
              <a:buNone/>
            </a:pPr>
            <a:r>
              <a:rPr lang="en-US" sz="1000" b="1">
                <a:solidFill>
                  <a:srgbClr val="182730"/>
                </a:solidFill>
                <a:latin typeface="Arial"/>
                <a:ea typeface="Arial"/>
                <a:cs typeface="Arial"/>
                <a:sym typeface="Arial"/>
              </a:rPr>
              <a:t>SILVER</a:t>
            </a:r>
          </a:p>
        </p:txBody>
      </p:sp>
      <p:sp>
        <p:nvSpPr>
          <p:cNvPr id="841" name="Shape 841"/>
          <p:cNvSpPr/>
          <p:nvPr/>
        </p:nvSpPr>
        <p:spPr>
          <a:xfrm>
            <a:off x="449560" y="2121672"/>
            <a:ext cx="34924" cy="1092199"/>
          </a:xfrm>
          <a:prstGeom prst="rect">
            <a:avLst/>
          </a:prstGeom>
          <a:solidFill>
            <a:srgbClr val="F27127"/>
          </a:solidFill>
          <a:ln w="9525" cap="flat" cmpd="sng">
            <a:solidFill>
              <a:srgbClr val="F2712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42" name="Shape 842"/>
          <p:cNvSpPr/>
          <p:nvPr/>
        </p:nvSpPr>
        <p:spPr>
          <a:xfrm>
            <a:off x="449560" y="1265291"/>
            <a:ext cx="34924" cy="746125"/>
          </a:xfrm>
          <a:prstGeom prst="rect">
            <a:avLst/>
          </a:prstGeom>
          <a:solidFill>
            <a:srgbClr val="1F84C4"/>
          </a:solidFill>
          <a:ln w="9525" cap="flat" cmpd="sng">
            <a:solidFill>
              <a:srgbClr val="1F84C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843" name="Shape 843"/>
          <p:cNvSpPr/>
          <p:nvPr/>
        </p:nvSpPr>
        <p:spPr>
          <a:xfrm flipH="1">
            <a:off x="446385" y="3343116"/>
            <a:ext cx="31750" cy="1463675"/>
          </a:xfrm>
          <a:prstGeom prst="rect">
            <a:avLst/>
          </a:prstGeom>
          <a:solidFill>
            <a:srgbClr val="9EB2BC"/>
          </a:solid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844" name="Shape 844" descr="1000px-EMC_Corporation_logo.svg.png"/>
          <p:cNvPicPr preferRelativeResize="0"/>
          <p:nvPr/>
        </p:nvPicPr>
        <p:blipFill rotWithShape="1">
          <a:blip r:embed="rId4">
            <a:alphaModFix/>
          </a:blip>
          <a:srcRect/>
          <a:stretch/>
        </p:blipFill>
        <p:spPr>
          <a:xfrm>
            <a:off x="1065504" y="1552579"/>
            <a:ext cx="663574" cy="233361"/>
          </a:xfrm>
          <a:prstGeom prst="rect">
            <a:avLst/>
          </a:prstGeom>
          <a:noFill/>
          <a:ln>
            <a:noFill/>
          </a:ln>
        </p:spPr>
      </p:pic>
      <p:pic>
        <p:nvPicPr>
          <p:cNvPr id="845" name="Shape 845" descr="2000px-IBM_logo.svg.png"/>
          <p:cNvPicPr preferRelativeResize="0"/>
          <p:nvPr/>
        </p:nvPicPr>
        <p:blipFill rotWithShape="1">
          <a:blip r:embed="rId5">
            <a:alphaModFix/>
          </a:blip>
          <a:srcRect/>
          <a:stretch/>
        </p:blipFill>
        <p:spPr>
          <a:xfrm>
            <a:off x="3418978" y="1562104"/>
            <a:ext cx="536575" cy="214312"/>
          </a:xfrm>
          <a:prstGeom prst="rect">
            <a:avLst/>
          </a:prstGeom>
          <a:noFill/>
          <a:ln>
            <a:noFill/>
          </a:ln>
        </p:spPr>
      </p:pic>
      <p:pic>
        <p:nvPicPr>
          <p:cNvPr id="846" name="Shape 846" descr="2000px-Intel-logo.svg.png"/>
          <p:cNvPicPr preferRelativeResize="0"/>
          <p:nvPr/>
        </p:nvPicPr>
        <p:blipFill rotWithShape="1">
          <a:blip r:embed="rId6">
            <a:alphaModFix/>
          </a:blip>
          <a:srcRect/>
          <a:stretch/>
        </p:blipFill>
        <p:spPr>
          <a:xfrm>
            <a:off x="4551010" y="1498604"/>
            <a:ext cx="517524" cy="341311"/>
          </a:xfrm>
          <a:prstGeom prst="rect">
            <a:avLst/>
          </a:prstGeom>
          <a:noFill/>
          <a:ln>
            <a:noFill/>
          </a:ln>
        </p:spPr>
      </p:pic>
      <p:pic>
        <p:nvPicPr>
          <p:cNvPr id="847" name="Shape 847" descr="2000px-SAP_2011_logo.svg.png"/>
          <p:cNvPicPr preferRelativeResize="0"/>
          <p:nvPr/>
        </p:nvPicPr>
        <p:blipFill rotWithShape="1">
          <a:blip r:embed="rId7">
            <a:alphaModFix/>
          </a:blip>
          <a:srcRect/>
          <a:stretch/>
        </p:blipFill>
        <p:spPr>
          <a:xfrm>
            <a:off x="6947271" y="1514479"/>
            <a:ext cx="606425" cy="309561"/>
          </a:xfrm>
          <a:prstGeom prst="rect">
            <a:avLst/>
          </a:prstGeom>
          <a:noFill/>
          <a:ln>
            <a:noFill/>
          </a:ln>
        </p:spPr>
      </p:pic>
      <p:pic>
        <p:nvPicPr>
          <p:cNvPr id="848" name="Shape 848" descr="Hortonworks-Logo.png"/>
          <p:cNvPicPr preferRelativeResize="0"/>
          <p:nvPr/>
        </p:nvPicPr>
        <p:blipFill rotWithShape="1">
          <a:blip r:embed="rId8">
            <a:alphaModFix/>
          </a:blip>
          <a:srcRect/>
          <a:stretch/>
        </p:blipFill>
        <p:spPr>
          <a:xfrm>
            <a:off x="1089015" y="2796564"/>
            <a:ext cx="763586" cy="288925"/>
          </a:xfrm>
          <a:prstGeom prst="rect">
            <a:avLst/>
          </a:prstGeom>
          <a:noFill/>
          <a:ln>
            <a:noFill/>
          </a:ln>
        </p:spPr>
      </p:pic>
      <p:pic>
        <p:nvPicPr>
          <p:cNvPr id="849" name="Shape 849" descr="799px-NTT_logo.svg.png"/>
          <p:cNvPicPr preferRelativeResize="0"/>
          <p:nvPr/>
        </p:nvPicPr>
        <p:blipFill rotWithShape="1">
          <a:blip r:embed="rId9">
            <a:alphaModFix/>
          </a:blip>
          <a:srcRect/>
          <a:stretch/>
        </p:blipFill>
        <p:spPr>
          <a:xfrm>
            <a:off x="3214147" y="2850732"/>
            <a:ext cx="711200" cy="249237"/>
          </a:xfrm>
          <a:prstGeom prst="rect">
            <a:avLst/>
          </a:prstGeom>
          <a:noFill/>
          <a:ln>
            <a:noFill/>
          </a:ln>
        </p:spPr>
      </p:pic>
      <p:pic>
        <p:nvPicPr>
          <p:cNvPr id="850" name="Shape 850" descr="swisscom-logo.jpg"/>
          <p:cNvPicPr preferRelativeResize="0"/>
          <p:nvPr/>
        </p:nvPicPr>
        <p:blipFill rotWithShape="1">
          <a:blip r:embed="rId10">
            <a:alphaModFix/>
          </a:blip>
          <a:srcRect/>
          <a:stretch/>
        </p:blipFill>
        <p:spPr>
          <a:xfrm>
            <a:off x="5339696" y="2850732"/>
            <a:ext cx="841374" cy="249237"/>
          </a:xfrm>
          <a:prstGeom prst="rect">
            <a:avLst/>
          </a:prstGeom>
          <a:noFill/>
          <a:ln>
            <a:noFill/>
          </a:ln>
        </p:spPr>
      </p:pic>
      <p:pic>
        <p:nvPicPr>
          <p:cNvPr id="851" name="Shape 851" descr="SAS_logo_horiz.eps"/>
          <p:cNvPicPr preferRelativeResize="0"/>
          <p:nvPr/>
        </p:nvPicPr>
        <p:blipFill rotWithShape="1">
          <a:blip r:embed="rId11">
            <a:alphaModFix/>
          </a:blip>
          <a:srcRect/>
          <a:stretch/>
        </p:blipFill>
        <p:spPr>
          <a:xfrm>
            <a:off x="4475039" y="2887130"/>
            <a:ext cx="429180" cy="176440"/>
          </a:xfrm>
          <a:prstGeom prst="rect">
            <a:avLst/>
          </a:prstGeom>
          <a:noFill/>
          <a:ln>
            <a:noFill/>
          </a:ln>
        </p:spPr>
      </p:pic>
      <p:pic>
        <p:nvPicPr>
          <p:cNvPr id="852" name="Shape 852" descr="Ericsson.jpg"/>
          <p:cNvPicPr preferRelativeResize="0"/>
          <p:nvPr/>
        </p:nvPicPr>
        <p:blipFill rotWithShape="1">
          <a:blip r:embed="rId12">
            <a:alphaModFix/>
          </a:blip>
          <a:srcRect t="22789" b="17180"/>
          <a:stretch/>
        </p:blipFill>
        <p:spPr>
          <a:xfrm>
            <a:off x="6880663" y="2349467"/>
            <a:ext cx="1022349" cy="265111"/>
          </a:xfrm>
          <a:prstGeom prst="rect">
            <a:avLst/>
          </a:prstGeom>
          <a:noFill/>
          <a:ln>
            <a:noFill/>
          </a:ln>
        </p:spPr>
      </p:pic>
      <p:pic>
        <p:nvPicPr>
          <p:cNvPr id="853" name="Shape 853" descr="1000px-Vmware.svg.png"/>
          <p:cNvPicPr preferRelativeResize="0"/>
          <p:nvPr/>
        </p:nvPicPr>
        <p:blipFill rotWithShape="1">
          <a:blip r:embed="rId13">
            <a:alphaModFix/>
          </a:blip>
          <a:srcRect/>
          <a:stretch/>
        </p:blipFill>
        <p:spPr>
          <a:xfrm>
            <a:off x="7711393" y="1593854"/>
            <a:ext cx="928686" cy="150813"/>
          </a:xfrm>
          <a:prstGeom prst="rect">
            <a:avLst/>
          </a:prstGeom>
          <a:noFill/>
          <a:ln>
            <a:noFill/>
          </a:ln>
        </p:spPr>
      </p:pic>
      <p:pic>
        <p:nvPicPr>
          <p:cNvPr id="854" name="Shape 854" descr="docker_logo.png"/>
          <p:cNvPicPr preferRelativeResize="0"/>
          <p:nvPr/>
        </p:nvPicPr>
        <p:blipFill rotWithShape="1">
          <a:blip r:embed="rId14">
            <a:alphaModFix/>
          </a:blip>
          <a:srcRect/>
          <a:stretch/>
        </p:blipFill>
        <p:spPr>
          <a:xfrm>
            <a:off x="6213948" y="4007358"/>
            <a:ext cx="800099" cy="190500"/>
          </a:xfrm>
          <a:prstGeom prst="rect">
            <a:avLst/>
          </a:prstGeom>
          <a:noFill/>
          <a:ln>
            <a:noFill/>
          </a:ln>
        </p:spPr>
      </p:pic>
      <p:pic>
        <p:nvPicPr>
          <p:cNvPr id="855" name="Shape 855" descr="redislabs-typeface.png"/>
          <p:cNvPicPr preferRelativeResize="0"/>
          <p:nvPr/>
        </p:nvPicPr>
        <p:blipFill rotWithShape="1">
          <a:blip r:embed="rId15">
            <a:alphaModFix/>
          </a:blip>
          <a:srcRect/>
          <a:stretch/>
        </p:blipFill>
        <p:spPr>
          <a:xfrm>
            <a:off x="6594092" y="4476880"/>
            <a:ext cx="635000" cy="136524"/>
          </a:xfrm>
          <a:prstGeom prst="rect">
            <a:avLst/>
          </a:prstGeom>
          <a:noFill/>
          <a:ln>
            <a:noFill/>
          </a:ln>
        </p:spPr>
      </p:pic>
      <p:pic>
        <p:nvPicPr>
          <p:cNvPr id="856" name="Shape 856" descr="logo_tcm100-871390.gif"/>
          <p:cNvPicPr preferRelativeResize="0"/>
          <p:nvPr/>
        </p:nvPicPr>
        <p:blipFill rotWithShape="1">
          <a:blip r:embed="rId16">
            <a:alphaModFix/>
          </a:blip>
          <a:srcRect/>
          <a:stretch/>
        </p:blipFill>
        <p:spPr>
          <a:xfrm>
            <a:off x="7300232" y="3913696"/>
            <a:ext cx="603249" cy="377824"/>
          </a:xfrm>
          <a:prstGeom prst="rect">
            <a:avLst/>
          </a:prstGeom>
          <a:noFill/>
          <a:ln>
            <a:noFill/>
          </a:ln>
        </p:spPr>
      </p:pic>
      <p:pic>
        <p:nvPicPr>
          <p:cNvPr id="857" name="Shape 857" descr="logo_mimacom.png"/>
          <p:cNvPicPr preferRelativeResize="0"/>
          <p:nvPr/>
        </p:nvPicPr>
        <p:blipFill rotWithShape="1">
          <a:blip r:embed="rId17">
            <a:alphaModFix/>
          </a:blip>
          <a:srcRect/>
          <a:stretch/>
        </p:blipFill>
        <p:spPr>
          <a:xfrm>
            <a:off x="4479392" y="4473803"/>
            <a:ext cx="488559" cy="142677"/>
          </a:xfrm>
          <a:prstGeom prst="rect">
            <a:avLst/>
          </a:prstGeom>
          <a:noFill/>
          <a:ln>
            <a:noFill/>
          </a:ln>
        </p:spPr>
      </p:pic>
      <p:pic>
        <p:nvPicPr>
          <p:cNvPr id="858" name="Shape 858" descr="10152636-mendix-logo.jpg"/>
          <p:cNvPicPr preferRelativeResize="0"/>
          <p:nvPr/>
        </p:nvPicPr>
        <p:blipFill rotWithShape="1">
          <a:blip r:embed="rId18">
            <a:alphaModFix/>
          </a:blip>
          <a:srcRect/>
          <a:stretch/>
        </p:blipFill>
        <p:spPr>
          <a:xfrm>
            <a:off x="3541655" y="4459417"/>
            <a:ext cx="701674" cy="171449"/>
          </a:xfrm>
          <a:prstGeom prst="rect">
            <a:avLst/>
          </a:prstGeom>
          <a:noFill/>
          <a:ln>
            <a:noFill/>
          </a:ln>
        </p:spPr>
      </p:pic>
      <p:pic>
        <p:nvPicPr>
          <p:cNvPr id="859" name="Shape 859" descr="thumbnailimage.img.jpg"/>
          <p:cNvPicPr preferRelativeResize="0"/>
          <p:nvPr/>
        </p:nvPicPr>
        <p:blipFill rotWithShape="1">
          <a:blip r:embed="rId19">
            <a:alphaModFix/>
          </a:blip>
          <a:srcRect b="44260"/>
          <a:stretch/>
        </p:blipFill>
        <p:spPr>
          <a:xfrm>
            <a:off x="8103439" y="4487992"/>
            <a:ext cx="682625" cy="114300"/>
          </a:xfrm>
          <a:prstGeom prst="rect">
            <a:avLst/>
          </a:prstGeom>
          <a:noFill/>
          <a:ln>
            <a:noFill/>
          </a:ln>
        </p:spPr>
      </p:pic>
      <p:pic>
        <p:nvPicPr>
          <p:cNvPr id="860" name="Shape 860" descr="Altoros_Logo1(1).png"/>
          <p:cNvPicPr preferRelativeResize="0"/>
          <p:nvPr/>
        </p:nvPicPr>
        <p:blipFill rotWithShape="1">
          <a:blip r:embed="rId20">
            <a:alphaModFix/>
          </a:blip>
          <a:srcRect/>
          <a:stretch/>
        </p:blipFill>
        <p:spPr>
          <a:xfrm>
            <a:off x="1864450" y="3587296"/>
            <a:ext cx="685799" cy="171449"/>
          </a:xfrm>
          <a:prstGeom prst="rect">
            <a:avLst/>
          </a:prstGeom>
          <a:noFill/>
          <a:ln>
            <a:noFill/>
          </a:ln>
        </p:spPr>
      </p:pic>
      <p:pic>
        <p:nvPicPr>
          <p:cNvPr id="861" name="Shape 861" descr="cc13-canopy.jpg"/>
          <p:cNvPicPr preferRelativeResize="0"/>
          <p:nvPr/>
        </p:nvPicPr>
        <p:blipFill rotWithShape="1">
          <a:blip r:embed="rId21">
            <a:alphaModFix/>
          </a:blip>
          <a:srcRect/>
          <a:stretch/>
        </p:blipFill>
        <p:spPr>
          <a:xfrm>
            <a:off x="2739997" y="4013617"/>
            <a:ext cx="671067" cy="260800"/>
          </a:xfrm>
          <a:prstGeom prst="rect">
            <a:avLst/>
          </a:prstGeom>
          <a:noFill/>
          <a:ln>
            <a:noFill/>
          </a:ln>
        </p:spPr>
      </p:pic>
      <p:pic>
        <p:nvPicPr>
          <p:cNvPr id="862" name="Shape 862"/>
          <p:cNvPicPr preferRelativeResize="0"/>
          <p:nvPr/>
        </p:nvPicPr>
        <p:blipFill rotWithShape="1">
          <a:blip r:embed="rId22">
            <a:alphaModFix/>
          </a:blip>
          <a:srcRect/>
          <a:stretch/>
        </p:blipFill>
        <p:spPr>
          <a:xfrm>
            <a:off x="2333146" y="2790152"/>
            <a:ext cx="370393" cy="370393"/>
          </a:xfrm>
          <a:prstGeom prst="rect">
            <a:avLst/>
          </a:prstGeom>
          <a:noFill/>
          <a:ln>
            <a:noFill/>
          </a:ln>
        </p:spPr>
      </p:pic>
      <p:pic>
        <p:nvPicPr>
          <p:cNvPr id="863" name="Shape 863"/>
          <p:cNvPicPr preferRelativeResize="0"/>
          <p:nvPr/>
        </p:nvPicPr>
        <p:blipFill rotWithShape="1">
          <a:blip r:embed="rId23">
            <a:alphaModFix/>
          </a:blip>
          <a:srcRect/>
          <a:stretch/>
        </p:blipFill>
        <p:spPr>
          <a:xfrm>
            <a:off x="6743664" y="2888176"/>
            <a:ext cx="734478" cy="228382"/>
          </a:xfrm>
          <a:prstGeom prst="rect">
            <a:avLst/>
          </a:prstGeom>
          <a:noFill/>
          <a:ln>
            <a:noFill/>
          </a:ln>
        </p:spPr>
      </p:pic>
      <p:pic>
        <p:nvPicPr>
          <p:cNvPr id="864" name="Shape 864"/>
          <p:cNvPicPr preferRelativeResize="0"/>
          <p:nvPr/>
        </p:nvPicPr>
        <p:blipFill rotWithShape="1">
          <a:blip r:embed="rId24">
            <a:alphaModFix/>
          </a:blip>
          <a:srcRect/>
          <a:stretch/>
        </p:blipFill>
        <p:spPr>
          <a:xfrm>
            <a:off x="5293769" y="4012119"/>
            <a:ext cx="591101" cy="180979"/>
          </a:xfrm>
          <a:prstGeom prst="rect">
            <a:avLst/>
          </a:prstGeom>
          <a:noFill/>
          <a:ln>
            <a:noFill/>
          </a:ln>
        </p:spPr>
      </p:pic>
      <p:pic>
        <p:nvPicPr>
          <p:cNvPr id="865" name="Shape 865"/>
          <p:cNvPicPr preferRelativeResize="0"/>
          <p:nvPr/>
        </p:nvPicPr>
        <p:blipFill rotWithShape="1">
          <a:blip r:embed="rId25">
            <a:alphaModFix/>
          </a:blip>
          <a:srcRect l="10726" r="6918" b="18373"/>
          <a:stretch/>
        </p:blipFill>
        <p:spPr>
          <a:xfrm>
            <a:off x="3541655" y="3950662"/>
            <a:ext cx="446716" cy="303892"/>
          </a:xfrm>
          <a:prstGeom prst="rect">
            <a:avLst/>
          </a:prstGeom>
          <a:noFill/>
          <a:ln>
            <a:noFill/>
          </a:ln>
        </p:spPr>
      </p:pic>
      <p:pic>
        <p:nvPicPr>
          <p:cNvPr id="866" name="Shape 866"/>
          <p:cNvPicPr preferRelativeResize="0"/>
          <p:nvPr/>
        </p:nvPicPr>
        <p:blipFill rotWithShape="1">
          <a:blip r:embed="rId26">
            <a:alphaModFix/>
          </a:blip>
          <a:srcRect/>
          <a:stretch/>
        </p:blipFill>
        <p:spPr>
          <a:xfrm>
            <a:off x="3541655" y="3577132"/>
            <a:ext cx="523030" cy="191777"/>
          </a:xfrm>
          <a:prstGeom prst="rect">
            <a:avLst/>
          </a:prstGeom>
          <a:noFill/>
          <a:ln>
            <a:noFill/>
          </a:ln>
        </p:spPr>
      </p:pic>
      <p:pic>
        <p:nvPicPr>
          <p:cNvPr id="867" name="Shape 867"/>
          <p:cNvPicPr preferRelativeResize="0"/>
          <p:nvPr/>
        </p:nvPicPr>
        <p:blipFill rotWithShape="1">
          <a:blip r:embed="rId27">
            <a:alphaModFix/>
          </a:blip>
          <a:srcRect/>
          <a:stretch/>
        </p:blipFill>
        <p:spPr>
          <a:xfrm>
            <a:off x="6071814" y="4396223"/>
            <a:ext cx="367132" cy="297837"/>
          </a:xfrm>
          <a:prstGeom prst="rect">
            <a:avLst/>
          </a:prstGeom>
          <a:noFill/>
          <a:ln>
            <a:noFill/>
          </a:ln>
        </p:spPr>
      </p:pic>
      <p:pic>
        <p:nvPicPr>
          <p:cNvPr id="868" name="Shape 868"/>
          <p:cNvPicPr preferRelativeResize="0"/>
          <p:nvPr/>
        </p:nvPicPr>
        <p:blipFill rotWithShape="1">
          <a:blip r:embed="rId28">
            <a:alphaModFix/>
          </a:blip>
          <a:srcRect/>
          <a:stretch/>
        </p:blipFill>
        <p:spPr>
          <a:xfrm>
            <a:off x="1864450" y="4035671"/>
            <a:ext cx="591080" cy="189085"/>
          </a:xfrm>
          <a:prstGeom prst="rect">
            <a:avLst/>
          </a:prstGeom>
          <a:noFill/>
          <a:ln>
            <a:noFill/>
          </a:ln>
        </p:spPr>
      </p:pic>
      <p:pic>
        <p:nvPicPr>
          <p:cNvPr id="869" name="Shape 869"/>
          <p:cNvPicPr preferRelativeResize="0"/>
          <p:nvPr/>
        </p:nvPicPr>
        <p:blipFill rotWithShape="1">
          <a:blip r:embed="rId29">
            <a:alphaModFix/>
          </a:blip>
          <a:srcRect/>
          <a:stretch/>
        </p:blipFill>
        <p:spPr>
          <a:xfrm>
            <a:off x="7048520" y="3517573"/>
            <a:ext cx="854962" cy="310896"/>
          </a:xfrm>
          <a:prstGeom prst="rect">
            <a:avLst/>
          </a:prstGeom>
          <a:noFill/>
          <a:ln>
            <a:noFill/>
          </a:ln>
        </p:spPr>
      </p:pic>
      <p:pic>
        <p:nvPicPr>
          <p:cNvPr id="870" name="Shape 870"/>
          <p:cNvPicPr preferRelativeResize="0"/>
          <p:nvPr/>
        </p:nvPicPr>
        <p:blipFill rotWithShape="1">
          <a:blip r:embed="rId30">
            <a:alphaModFix/>
          </a:blip>
          <a:srcRect/>
          <a:stretch/>
        </p:blipFill>
        <p:spPr>
          <a:xfrm>
            <a:off x="7965299" y="3591594"/>
            <a:ext cx="820765" cy="162851"/>
          </a:xfrm>
          <a:prstGeom prst="rect">
            <a:avLst/>
          </a:prstGeom>
          <a:noFill/>
          <a:ln>
            <a:noFill/>
          </a:ln>
        </p:spPr>
      </p:pic>
      <p:pic>
        <p:nvPicPr>
          <p:cNvPr id="871" name="Shape 871"/>
          <p:cNvPicPr preferRelativeResize="0"/>
          <p:nvPr/>
        </p:nvPicPr>
        <p:blipFill rotWithShape="1">
          <a:blip r:embed="rId31">
            <a:alphaModFix/>
          </a:blip>
          <a:srcRect/>
          <a:stretch/>
        </p:blipFill>
        <p:spPr>
          <a:xfrm>
            <a:off x="2214290" y="1492113"/>
            <a:ext cx="843553" cy="354293"/>
          </a:xfrm>
          <a:prstGeom prst="rect">
            <a:avLst/>
          </a:prstGeom>
          <a:noFill/>
          <a:ln>
            <a:noFill/>
          </a:ln>
        </p:spPr>
      </p:pic>
      <p:pic>
        <p:nvPicPr>
          <p:cNvPr id="872" name="Shape 872"/>
          <p:cNvPicPr preferRelativeResize="0"/>
          <p:nvPr/>
        </p:nvPicPr>
        <p:blipFill rotWithShape="1">
          <a:blip r:embed="rId32">
            <a:alphaModFix/>
          </a:blip>
          <a:srcRect/>
          <a:stretch/>
        </p:blipFill>
        <p:spPr>
          <a:xfrm>
            <a:off x="8170727" y="2276253"/>
            <a:ext cx="338325" cy="338325"/>
          </a:xfrm>
          <a:prstGeom prst="rect">
            <a:avLst/>
          </a:prstGeom>
          <a:noFill/>
          <a:ln>
            <a:noFill/>
          </a:ln>
        </p:spPr>
      </p:pic>
      <p:pic>
        <p:nvPicPr>
          <p:cNvPr id="873" name="Shape 873"/>
          <p:cNvPicPr preferRelativeResize="0"/>
          <p:nvPr/>
        </p:nvPicPr>
        <p:blipFill rotWithShape="1">
          <a:blip r:embed="rId33">
            <a:alphaModFix/>
          </a:blip>
          <a:srcRect/>
          <a:stretch/>
        </p:blipFill>
        <p:spPr>
          <a:xfrm>
            <a:off x="3158323" y="2361241"/>
            <a:ext cx="1055602" cy="253337"/>
          </a:xfrm>
          <a:prstGeom prst="rect">
            <a:avLst/>
          </a:prstGeom>
          <a:noFill/>
          <a:ln>
            <a:noFill/>
          </a:ln>
        </p:spPr>
      </p:pic>
      <p:pic>
        <p:nvPicPr>
          <p:cNvPr id="874" name="Shape 874"/>
          <p:cNvPicPr preferRelativeResize="0"/>
          <p:nvPr/>
        </p:nvPicPr>
        <p:blipFill rotWithShape="1">
          <a:blip r:embed="rId34">
            <a:alphaModFix/>
          </a:blip>
          <a:srcRect/>
          <a:stretch/>
        </p:blipFill>
        <p:spPr>
          <a:xfrm>
            <a:off x="7957331" y="2897485"/>
            <a:ext cx="692124" cy="155728"/>
          </a:xfrm>
          <a:prstGeom prst="rect">
            <a:avLst/>
          </a:prstGeom>
          <a:noFill/>
          <a:ln>
            <a:noFill/>
          </a:ln>
        </p:spPr>
      </p:pic>
      <p:pic>
        <p:nvPicPr>
          <p:cNvPr id="875" name="Shape 875"/>
          <p:cNvPicPr preferRelativeResize="0"/>
          <p:nvPr/>
        </p:nvPicPr>
        <p:blipFill rotWithShape="1">
          <a:blip r:embed="rId35">
            <a:alphaModFix/>
          </a:blip>
          <a:srcRect/>
          <a:stretch/>
        </p:blipFill>
        <p:spPr>
          <a:xfrm>
            <a:off x="4481294" y="2367949"/>
            <a:ext cx="1233191" cy="246630"/>
          </a:xfrm>
          <a:prstGeom prst="rect">
            <a:avLst/>
          </a:prstGeom>
          <a:noFill/>
          <a:ln>
            <a:noFill/>
          </a:ln>
        </p:spPr>
      </p:pic>
      <p:pic>
        <p:nvPicPr>
          <p:cNvPr id="876" name="Shape 876"/>
          <p:cNvPicPr preferRelativeResize="0"/>
          <p:nvPr/>
        </p:nvPicPr>
        <p:blipFill rotWithShape="1">
          <a:blip r:embed="rId36">
            <a:alphaModFix/>
          </a:blip>
          <a:srcRect/>
          <a:stretch/>
        </p:blipFill>
        <p:spPr>
          <a:xfrm>
            <a:off x="1024362" y="4025175"/>
            <a:ext cx="694943" cy="154869"/>
          </a:xfrm>
          <a:prstGeom prst="rect">
            <a:avLst/>
          </a:prstGeom>
          <a:noFill/>
          <a:ln>
            <a:noFill/>
          </a:ln>
        </p:spPr>
      </p:pic>
      <p:pic>
        <p:nvPicPr>
          <p:cNvPr id="877" name="Shape 877"/>
          <p:cNvPicPr preferRelativeResize="0"/>
          <p:nvPr/>
        </p:nvPicPr>
        <p:blipFill rotWithShape="1">
          <a:blip r:embed="rId37">
            <a:alphaModFix/>
          </a:blip>
          <a:srcRect/>
          <a:stretch/>
        </p:blipFill>
        <p:spPr>
          <a:xfrm>
            <a:off x="5293769" y="4418762"/>
            <a:ext cx="530773" cy="252757"/>
          </a:xfrm>
          <a:prstGeom prst="rect">
            <a:avLst/>
          </a:prstGeom>
          <a:noFill/>
          <a:ln>
            <a:noFill/>
          </a:ln>
        </p:spPr>
      </p:pic>
      <p:pic>
        <p:nvPicPr>
          <p:cNvPr id="878" name="Shape 878"/>
          <p:cNvPicPr preferRelativeResize="0"/>
          <p:nvPr/>
        </p:nvPicPr>
        <p:blipFill rotWithShape="1">
          <a:blip r:embed="rId38">
            <a:alphaModFix/>
          </a:blip>
          <a:srcRect/>
          <a:stretch/>
        </p:blipFill>
        <p:spPr>
          <a:xfrm>
            <a:off x="7537724" y="4376892"/>
            <a:ext cx="365759" cy="336498"/>
          </a:xfrm>
          <a:prstGeom prst="rect">
            <a:avLst/>
          </a:prstGeom>
          <a:noFill/>
          <a:ln>
            <a:noFill/>
          </a:ln>
        </p:spPr>
      </p:pic>
      <p:pic>
        <p:nvPicPr>
          <p:cNvPr id="879" name="Shape 879"/>
          <p:cNvPicPr preferRelativeResize="0"/>
          <p:nvPr/>
        </p:nvPicPr>
        <p:blipFill rotWithShape="1">
          <a:blip r:embed="rId39">
            <a:alphaModFix/>
          </a:blip>
          <a:srcRect/>
          <a:stretch/>
        </p:blipFill>
        <p:spPr>
          <a:xfrm>
            <a:off x="8145985" y="4042255"/>
            <a:ext cx="640079" cy="120707"/>
          </a:xfrm>
          <a:prstGeom prst="rect">
            <a:avLst/>
          </a:prstGeom>
          <a:noFill/>
          <a:ln>
            <a:noFill/>
          </a:ln>
        </p:spPr>
      </p:pic>
      <p:pic>
        <p:nvPicPr>
          <p:cNvPr id="880" name="Shape 880"/>
          <p:cNvPicPr preferRelativeResize="0"/>
          <p:nvPr/>
        </p:nvPicPr>
        <p:blipFill rotWithShape="1">
          <a:blip r:embed="rId40">
            <a:alphaModFix/>
          </a:blip>
          <a:srcRect/>
          <a:stretch/>
        </p:blipFill>
        <p:spPr>
          <a:xfrm>
            <a:off x="5538348" y="1454266"/>
            <a:ext cx="1041827" cy="429989"/>
          </a:xfrm>
          <a:prstGeom prst="rect">
            <a:avLst/>
          </a:prstGeom>
          <a:noFill/>
          <a:ln>
            <a:noFill/>
          </a:ln>
        </p:spPr>
      </p:pic>
      <p:pic>
        <p:nvPicPr>
          <p:cNvPr id="881" name="Shape 881"/>
          <p:cNvPicPr preferRelativeResize="0"/>
          <p:nvPr/>
        </p:nvPicPr>
        <p:blipFill rotWithShape="1">
          <a:blip r:embed="rId41">
            <a:alphaModFix/>
          </a:blip>
          <a:srcRect/>
          <a:stretch/>
        </p:blipFill>
        <p:spPr>
          <a:xfrm>
            <a:off x="1065800" y="2327485"/>
            <a:ext cx="717736" cy="287093"/>
          </a:xfrm>
          <a:prstGeom prst="rect">
            <a:avLst/>
          </a:prstGeom>
          <a:noFill/>
          <a:ln>
            <a:noFill/>
          </a:ln>
        </p:spPr>
      </p:pic>
      <p:pic>
        <p:nvPicPr>
          <p:cNvPr id="882" name="Shape 882"/>
          <p:cNvPicPr preferRelativeResize="0"/>
          <p:nvPr/>
        </p:nvPicPr>
        <p:blipFill rotWithShape="1">
          <a:blip r:embed="rId42">
            <a:alphaModFix/>
          </a:blip>
          <a:srcRect/>
          <a:stretch/>
        </p:blipFill>
        <p:spPr>
          <a:xfrm>
            <a:off x="5293769" y="3584273"/>
            <a:ext cx="739573" cy="177495"/>
          </a:xfrm>
          <a:prstGeom prst="rect">
            <a:avLst/>
          </a:prstGeom>
          <a:noFill/>
          <a:ln>
            <a:noFill/>
          </a:ln>
        </p:spPr>
      </p:pic>
      <p:pic>
        <p:nvPicPr>
          <p:cNvPr id="883" name="Shape 883"/>
          <p:cNvPicPr preferRelativeResize="0"/>
          <p:nvPr/>
        </p:nvPicPr>
        <p:blipFill rotWithShape="1">
          <a:blip r:embed="rId43">
            <a:alphaModFix/>
          </a:blip>
          <a:srcRect/>
          <a:stretch/>
        </p:blipFill>
        <p:spPr>
          <a:xfrm>
            <a:off x="4492321" y="3954939"/>
            <a:ext cx="462705" cy="295337"/>
          </a:xfrm>
          <a:prstGeom prst="rect">
            <a:avLst/>
          </a:prstGeom>
          <a:noFill/>
          <a:ln>
            <a:noFill/>
          </a:ln>
        </p:spPr>
      </p:pic>
      <p:pic>
        <p:nvPicPr>
          <p:cNvPr id="884" name="Shape 884"/>
          <p:cNvPicPr preferRelativeResize="0"/>
          <p:nvPr/>
        </p:nvPicPr>
        <p:blipFill rotWithShape="1">
          <a:blip r:embed="rId44">
            <a:alphaModFix/>
          </a:blip>
          <a:srcRect/>
          <a:stretch/>
        </p:blipFill>
        <p:spPr>
          <a:xfrm>
            <a:off x="1024362" y="4454676"/>
            <a:ext cx="631145" cy="180931"/>
          </a:xfrm>
          <a:prstGeom prst="rect">
            <a:avLst/>
          </a:prstGeom>
          <a:noFill/>
          <a:ln>
            <a:noFill/>
          </a:ln>
        </p:spPr>
      </p:pic>
      <p:pic>
        <p:nvPicPr>
          <p:cNvPr id="885" name="Shape 885"/>
          <p:cNvPicPr preferRelativeResize="0"/>
          <p:nvPr/>
        </p:nvPicPr>
        <p:blipFill rotWithShape="1">
          <a:blip r:embed="rId45">
            <a:alphaModFix/>
          </a:blip>
          <a:srcRect/>
          <a:stretch/>
        </p:blipFill>
        <p:spPr>
          <a:xfrm>
            <a:off x="1864450" y="4490837"/>
            <a:ext cx="1517903" cy="108611"/>
          </a:xfrm>
          <a:prstGeom prst="rect">
            <a:avLst/>
          </a:prstGeom>
          <a:noFill/>
          <a:ln>
            <a:noFill/>
          </a:ln>
        </p:spPr>
      </p:pic>
      <p:pic>
        <p:nvPicPr>
          <p:cNvPr id="886" name="Shape 886"/>
          <p:cNvPicPr preferRelativeResize="0"/>
          <p:nvPr/>
        </p:nvPicPr>
        <p:blipFill rotWithShape="1">
          <a:blip r:embed="rId46">
            <a:alphaModFix/>
          </a:blip>
          <a:srcRect/>
          <a:stretch/>
        </p:blipFill>
        <p:spPr>
          <a:xfrm>
            <a:off x="2763597" y="3542628"/>
            <a:ext cx="630935" cy="260785"/>
          </a:xfrm>
          <a:prstGeom prst="rect">
            <a:avLst/>
          </a:prstGeom>
          <a:noFill/>
          <a:ln>
            <a:noFill/>
          </a:ln>
        </p:spPr>
      </p:pic>
      <p:pic>
        <p:nvPicPr>
          <p:cNvPr id="887" name="Shape 887"/>
          <p:cNvPicPr preferRelativeResize="0"/>
          <p:nvPr/>
        </p:nvPicPr>
        <p:blipFill rotWithShape="1">
          <a:blip r:embed="rId47">
            <a:alphaModFix/>
          </a:blip>
          <a:srcRect/>
          <a:stretch/>
        </p:blipFill>
        <p:spPr>
          <a:xfrm>
            <a:off x="1991082" y="2234059"/>
            <a:ext cx="1005840" cy="339110"/>
          </a:xfrm>
          <a:prstGeom prst="rect">
            <a:avLst/>
          </a:prstGeom>
          <a:noFill/>
          <a:ln>
            <a:noFill/>
          </a:ln>
        </p:spPr>
      </p:pic>
      <p:pic>
        <p:nvPicPr>
          <p:cNvPr id="888" name="Shape 888"/>
          <p:cNvPicPr preferRelativeResize="0"/>
          <p:nvPr/>
        </p:nvPicPr>
        <p:blipFill rotWithShape="1">
          <a:blip r:embed="rId48">
            <a:alphaModFix/>
          </a:blip>
          <a:srcRect/>
          <a:stretch/>
        </p:blipFill>
        <p:spPr>
          <a:xfrm>
            <a:off x="6242983" y="3608923"/>
            <a:ext cx="713232" cy="163024"/>
          </a:xfrm>
          <a:prstGeom prst="rect">
            <a:avLst/>
          </a:prstGeom>
          <a:noFill/>
          <a:ln>
            <a:noFill/>
          </a:ln>
        </p:spPr>
      </p:pic>
      <p:pic>
        <p:nvPicPr>
          <p:cNvPr id="889" name="Shape 889"/>
          <p:cNvPicPr preferRelativeResize="0"/>
          <p:nvPr/>
        </p:nvPicPr>
        <p:blipFill rotWithShape="1">
          <a:blip r:embed="rId49">
            <a:alphaModFix/>
          </a:blip>
          <a:srcRect/>
          <a:stretch/>
        </p:blipFill>
        <p:spPr>
          <a:xfrm>
            <a:off x="4199305" y="3635985"/>
            <a:ext cx="996695" cy="99670"/>
          </a:xfrm>
          <a:prstGeom prst="rect">
            <a:avLst/>
          </a:prstGeom>
          <a:noFill/>
          <a:ln>
            <a:noFill/>
          </a:ln>
        </p:spPr>
      </p:pic>
      <p:pic>
        <p:nvPicPr>
          <p:cNvPr id="890" name="Shape 890"/>
          <p:cNvPicPr preferRelativeResize="0"/>
          <p:nvPr/>
        </p:nvPicPr>
        <p:blipFill rotWithShape="1">
          <a:blip r:embed="rId50">
            <a:alphaModFix/>
          </a:blip>
          <a:srcRect/>
          <a:stretch/>
        </p:blipFill>
        <p:spPr>
          <a:xfrm>
            <a:off x="5991312" y="2280330"/>
            <a:ext cx="643298" cy="361855"/>
          </a:xfrm>
          <a:prstGeom prst="rect">
            <a:avLst/>
          </a:prstGeom>
          <a:noFill/>
          <a:ln>
            <a:noFill/>
          </a:ln>
        </p:spPr>
      </p:pic>
      <p:sp>
        <p:nvSpPr>
          <p:cNvPr id="891" name="Shape 891"/>
          <p:cNvSpPr txBox="1">
            <a:spLocks noGrp="1"/>
          </p:cNvSpPr>
          <p:nvPr>
            <p:ph type="title"/>
          </p:nvPr>
        </p:nvSpPr>
        <p:spPr>
          <a:xfrm>
            <a:off x="275128" y="186894"/>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sz="3200" b="0" i="0" u="none" strike="noStrike" cap="none">
                <a:solidFill>
                  <a:schemeClr val="accent2"/>
                </a:solidFill>
                <a:latin typeface="Arial"/>
                <a:ea typeface="Arial"/>
                <a:cs typeface="Arial"/>
                <a:sym typeface="Arial"/>
              </a:rPr>
              <a:t>Pivotal Cloud Foundry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895"/>
        <p:cNvGrpSpPr/>
        <p:nvPr/>
      </p:nvGrpSpPr>
      <p:grpSpPr>
        <a:xfrm>
          <a:off x="0" y="0"/>
          <a:ext cx="0" cy="0"/>
          <a:chOff x="0" y="0"/>
          <a:chExt cx="0" cy="0"/>
        </a:xfrm>
      </p:grpSpPr>
      <p:sp>
        <p:nvSpPr>
          <p:cNvPr id="896" name="Shape 896"/>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AE9E"/>
              </a:buClr>
              <a:buSzPct val="25000"/>
              <a:buFont typeface="Arial"/>
              <a:buNone/>
            </a:pPr>
            <a:r>
              <a:rPr lang="en-US" sz="3200" b="0" i="0" u="none" strike="noStrike" cap="none">
                <a:solidFill>
                  <a:srgbClr val="00AE9E"/>
                </a:solidFill>
                <a:latin typeface="Arial"/>
                <a:ea typeface="Arial"/>
                <a:cs typeface="Arial"/>
                <a:sym typeface="Arial"/>
              </a:rPr>
              <a:t>CF Open Source Momentum</a:t>
            </a:r>
          </a:p>
        </p:txBody>
      </p:sp>
      <p:sp>
        <p:nvSpPr>
          <p:cNvPr id="897" name="Shape 897"/>
          <p:cNvSpPr txBox="1">
            <a:spLocks noGrp="1"/>
          </p:cNvSpPr>
          <p:nvPr>
            <p:ph type="body" idx="1"/>
          </p:nvPr>
        </p:nvSpPr>
        <p:spPr>
          <a:xfrm>
            <a:off x="0" y="3340326"/>
            <a:ext cx="4765522" cy="1131108"/>
          </a:xfrm>
          <a:prstGeom prst="rect">
            <a:avLst/>
          </a:prstGeom>
          <a:noFill/>
          <a:ln>
            <a:noFill/>
          </a:ln>
        </p:spPr>
        <p:txBody>
          <a:bodyPr lIns="91425" tIns="91425" rIns="91425" bIns="91425" anchor="t" anchorCtr="0">
            <a:noAutofit/>
          </a:bodyPr>
          <a:lstStyle/>
          <a:p>
            <a:pPr marL="342900" marR="0" lvl="0" indent="-342900" algn="l" rtl="0">
              <a:spcBef>
                <a:spcPts val="0"/>
              </a:spcBef>
              <a:spcAft>
                <a:spcPts val="0"/>
              </a:spcAft>
              <a:buClr>
                <a:schemeClr val="accent1"/>
              </a:buClr>
              <a:buSzPct val="100000"/>
              <a:buFont typeface="Noto Sans Symbols"/>
              <a:buChar char="•"/>
            </a:pPr>
            <a:r>
              <a:rPr lang="en-US" sz="1800" b="0" i="0" u="none" strike="noStrike" cap="none">
                <a:solidFill>
                  <a:srgbClr val="D8D8D8"/>
                </a:solidFill>
                <a:latin typeface="Arial"/>
                <a:ea typeface="Arial"/>
                <a:cs typeface="Arial"/>
                <a:sym typeface="Arial"/>
              </a:rPr>
              <a:t>53 corporations are contributing members</a:t>
            </a:r>
          </a:p>
          <a:p>
            <a:pPr marL="342900" marR="0" lvl="0" indent="-342900" algn="l" rtl="0">
              <a:spcBef>
                <a:spcPts val="600"/>
              </a:spcBef>
              <a:spcAft>
                <a:spcPts val="0"/>
              </a:spcAft>
              <a:buClr>
                <a:schemeClr val="accent1"/>
              </a:buClr>
              <a:buSzPct val="100000"/>
              <a:buFont typeface="Noto Sans Symbols"/>
              <a:buChar char="•"/>
            </a:pPr>
            <a:r>
              <a:rPr lang="en-US" sz="1800" b="0" i="0" u="none" strike="noStrike" cap="none">
                <a:solidFill>
                  <a:srgbClr val="D8D8D8"/>
                </a:solidFill>
                <a:latin typeface="Arial"/>
                <a:ea typeface="Arial"/>
                <a:cs typeface="Arial"/>
                <a:sym typeface="Arial"/>
              </a:rPr>
              <a:t>158 meetups in 49 countries</a:t>
            </a:r>
          </a:p>
          <a:p>
            <a:pPr marL="342900" marR="0" lvl="0" indent="-342900" algn="l" rtl="0">
              <a:spcBef>
                <a:spcPts val="600"/>
              </a:spcBef>
              <a:buClr>
                <a:schemeClr val="accent1"/>
              </a:buClr>
              <a:buSzPct val="100000"/>
              <a:buFont typeface="Noto Sans Symbols"/>
              <a:buChar char="•"/>
            </a:pPr>
            <a:r>
              <a:rPr lang="en-US" sz="1800" b="0" i="0" u="none" strike="noStrike" cap="none">
                <a:solidFill>
                  <a:srgbClr val="D8D8D8"/>
                </a:solidFill>
                <a:latin typeface="Arial"/>
                <a:ea typeface="Arial"/>
                <a:cs typeface="Arial"/>
                <a:sym typeface="Arial"/>
              </a:rPr>
              <a:t>21K members with ~5K joining last month</a:t>
            </a:r>
          </a:p>
        </p:txBody>
      </p:sp>
      <p:pic>
        <p:nvPicPr>
          <p:cNvPr id="898" name="Shape 898"/>
          <p:cNvPicPr preferRelativeResize="0"/>
          <p:nvPr/>
        </p:nvPicPr>
        <p:blipFill rotWithShape="1">
          <a:blip r:embed="rId3">
            <a:alphaModFix/>
          </a:blip>
          <a:srcRect r="8517"/>
          <a:stretch/>
        </p:blipFill>
        <p:spPr>
          <a:xfrm>
            <a:off x="701527" y="1250270"/>
            <a:ext cx="3507619" cy="1850064"/>
          </a:xfrm>
          <a:prstGeom prst="rect">
            <a:avLst/>
          </a:prstGeom>
          <a:noFill/>
          <a:ln>
            <a:noFill/>
          </a:ln>
        </p:spPr>
      </p:pic>
      <p:pic>
        <p:nvPicPr>
          <p:cNvPr id="899" name="Shape 899"/>
          <p:cNvPicPr preferRelativeResize="0"/>
          <p:nvPr/>
        </p:nvPicPr>
        <p:blipFill rotWithShape="1">
          <a:blip r:embed="rId4">
            <a:alphaModFix/>
          </a:blip>
          <a:srcRect/>
          <a:stretch/>
        </p:blipFill>
        <p:spPr>
          <a:xfrm>
            <a:off x="4680858" y="1309100"/>
            <a:ext cx="4015617" cy="1003133"/>
          </a:xfrm>
          <a:prstGeom prst="rect">
            <a:avLst/>
          </a:prstGeom>
          <a:noFill/>
          <a:ln w="9525" cap="flat" cmpd="sng">
            <a:solidFill>
              <a:srgbClr val="999999"/>
            </a:solidFill>
            <a:prstDash val="solid"/>
            <a:round/>
            <a:headEnd type="none" w="med" len="med"/>
            <a:tailEnd type="none" w="med" len="med"/>
          </a:ln>
        </p:spPr>
      </p:pic>
      <p:pic>
        <p:nvPicPr>
          <p:cNvPr id="900" name="Shape 900"/>
          <p:cNvPicPr preferRelativeResize="0"/>
          <p:nvPr/>
        </p:nvPicPr>
        <p:blipFill rotWithShape="1">
          <a:blip r:embed="rId5">
            <a:alphaModFix/>
          </a:blip>
          <a:srcRect l="2007" t="7074" r="3335" b="24776"/>
          <a:stretch/>
        </p:blipFill>
        <p:spPr>
          <a:xfrm>
            <a:off x="4680860" y="2402072"/>
            <a:ext cx="4015619" cy="668394"/>
          </a:xfrm>
          <a:prstGeom prst="rect">
            <a:avLst/>
          </a:prstGeom>
          <a:noFill/>
          <a:ln w="9525" cap="flat" cmpd="sng">
            <a:solidFill>
              <a:srgbClr val="B8B8B8"/>
            </a:solidFill>
            <a:prstDash val="solid"/>
            <a:round/>
            <a:headEnd type="none" w="med" len="med"/>
            <a:tailEnd type="none" w="med" len="med"/>
          </a:ln>
        </p:spPr>
      </p:pic>
      <p:sp>
        <p:nvSpPr>
          <p:cNvPr id="901" name="Shape 901"/>
          <p:cNvSpPr txBox="1"/>
          <p:nvPr/>
        </p:nvSpPr>
        <p:spPr>
          <a:xfrm>
            <a:off x="6473341" y="2408998"/>
            <a:ext cx="736274" cy="230832"/>
          </a:xfrm>
          <a:prstGeom prst="rect">
            <a:avLst/>
          </a:prstGeom>
          <a:solidFill>
            <a:schemeClr val="lt1"/>
          </a:solidFill>
          <a:ln>
            <a:noFill/>
          </a:ln>
        </p:spPr>
        <p:txBody>
          <a:bodyPr lIns="91425" tIns="45700" rIns="91425" bIns="45700" anchor="t" anchorCtr="0">
            <a:noAutofit/>
          </a:bodyPr>
          <a:lstStyle/>
          <a:p>
            <a:pPr marL="0" marR="0" lvl="0" indent="0" algn="ctr" rtl="0">
              <a:spcBef>
                <a:spcPts val="0"/>
              </a:spcBef>
              <a:buSzPct val="25000"/>
              <a:buNone/>
            </a:pPr>
            <a:r>
              <a:rPr lang="en-US" sz="900">
                <a:solidFill>
                  <a:schemeClr val="lt2"/>
                </a:solidFill>
                <a:latin typeface="Arial"/>
                <a:ea typeface="Arial"/>
                <a:cs typeface="Arial"/>
                <a:sym typeface="Arial"/>
              </a:rPr>
              <a:t>Submitters</a:t>
            </a:r>
          </a:p>
        </p:txBody>
      </p:sp>
      <p:sp>
        <p:nvSpPr>
          <p:cNvPr id="902" name="Shape 902"/>
          <p:cNvSpPr txBox="1"/>
          <p:nvPr/>
        </p:nvSpPr>
        <p:spPr>
          <a:xfrm>
            <a:off x="6492501" y="1363969"/>
            <a:ext cx="639906" cy="230832"/>
          </a:xfrm>
          <a:prstGeom prst="rect">
            <a:avLst/>
          </a:prstGeom>
          <a:solidFill>
            <a:schemeClr val="lt1"/>
          </a:solidFill>
          <a:ln>
            <a:noFill/>
          </a:ln>
        </p:spPr>
        <p:txBody>
          <a:bodyPr lIns="91425" tIns="45700" rIns="91425" bIns="45700" anchor="t" anchorCtr="0">
            <a:noAutofit/>
          </a:bodyPr>
          <a:lstStyle/>
          <a:p>
            <a:pPr marL="0" marR="0" lvl="0" indent="0" algn="ctr" rtl="0">
              <a:spcBef>
                <a:spcPts val="0"/>
              </a:spcBef>
              <a:buSzPct val="25000"/>
              <a:buNone/>
            </a:pPr>
            <a:r>
              <a:rPr lang="en-US" sz="900">
                <a:solidFill>
                  <a:schemeClr val="lt2"/>
                </a:solidFill>
                <a:latin typeface="Arial"/>
                <a:ea typeface="Arial"/>
                <a:cs typeface="Arial"/>
                <a:sym typeface="Arial"/>
              </a:rPr>
              <a:t>Commits</a:t>
            </a:r>
          </a:p>
        </p:txBody>
      </p:sp>
      <p:sp>
        <p:nvSpPr>
          <p:cNvPr id="903" name="Shape 903"/>
          <p:cNvSpPr txBox="1"/>
          <p:nvPr/>
        </p:nvSpPr>
        <p:spPr>
          <a:xfrm>
            <a:off x="4836637" y="3360914"/>
            <a:ext cx="4307363" cy="1111755"/>
          </a:xfrm>
          <a:prstGeom prst="rect">
            <a:avLst/>
          </a:prstGeom>
          <a:noFill/>
          <a:ln>
            <a:noFill/>
          </a:ln>
        </p:spPr>
        <p:txBody>
          <a:bodyPr lIns="0" tIns="0" rIns="0" bIns="0" anchor="t" anchorCtr="0">
            <a:noAutofit/>
          </a:bodyPr>
          <a:lstStyle/>
          <a:p>
            <a:pPr marL="228600" marR="0" lvl="0" indent="-228600" algn="l" rtl="0">
              <a:spcBef>
                <a:spcPts val="0"/>
              </a:spcBef>
              <a:spcAft>
                <a:spcPts val="0"/>
              </a:spcAft>
              <a:buClr>
                <a:schemeClr val="accent1"/>
              </a:buClr>
              <a:buSzPct val="100000"/>
              <a:buFont typeface="Noto Sans Symbols"/>
              <a:buChar char="•"/>
            </a:pPr>
            <a:r>
              <a:rPr lang="en-US" sz="1800">
                <a:solidFill>
                  <a:srgbClr val="D9D9D9"/>
                </a:solidFill>
                <a:latin typeface="Arial"/>
                <a:ea typeface="Arial"/>
                <a:cs typeface="Arial"/>
                <a:sym typeface="Arial"/>
              </a:rPr>
              <a:t>~2200 developers, ~650 Code Submitters, ~400 of them in last year </a:t>
            </a:r>
          </a:p>
          <a:p>
            <a:pPr marL="228600" marR="0" lvl="0" indent="-228600" algn="l" rtl="0">
              <a:spcBef>
                <a:spcPts val="600"/>
              </a:spcBef>
              <a:spcAft>
                <a:spcPts val="0"/>
              </a:spcAft>
              <a:buClr>
                <a:schemeClr val="accent1"/>
              </a:buClr>
              <a:buSzPct val="100000"/>
              <a:buFont typeface="Noto Sans Symbols"/>
              <a:buChar char="•"/>
            </a:pPr>
            <a:r>
              <a:rPr lang="en-US" sz="1800">
                <a:solidFill>
                  <a:srgbClr val="D9D9D9"/>
                </a:solidFill>
                <a:latin typeface="Arial"/>
                <a:ea typeface="Arial"/>
                <a:cs typeface="Arial"/>
                <a:sym typeface="Arial"/>
              </a:rPr>
              <a:t>65K commits with ~30K of those in the last year</a:t>
            </a:r>
          </a:p>
          <a:p>
            <a:pPr marL="228600" marR="0" lvl="0" indent="-228600" algn="l" rtl="0">
              <a:spcBef>
                <a:spcPts val="600"/>
              </a:spcBef>
              <a:buClr>
                <a:schemeClr val="accent1"/>
              </a:buClr>
              <a:buFont typeface="Noto Sans Symbols"/>
              <a:buNone/>
            </a:pPr>
            <a:endParaRPr sz="1800">
              <a:solidFill>
                <a:srgbClr val="D9D9D9"/>
              </a:solidFill>
              <a:latin typeface="Arial"/>
              <a:ea typeface="Arial"/>
              <a:cs typeface="Arial"/>
              <a:sym typeface="Arial"/>
            </a:endParaRPr>
          </a:p>
        </p:txBody>
      </p:sp>
      <p:pic>
        <p:nvPicPr>
          <p:cNvPr id="904" name="Shape 904"/>
          <p:cNvPicPr preferRelativeResize="0"/>
          <p:nvPr/>
        </p:nvPicPr>
        <p:blipFill rotWithShape="1">
          <a:blip r:embed="rId6">
            <a:alphaModFix/>
          </a:blip>
          <a:srcRect/>
          <a:stretch/>
        </p:blipFill>
        <p:spPr>
          <a:xfrm>
            <a:off x="5031787" y="2939177"/>
            <a:ext cx="3520047" cy="136915"/>
          </a:xfrm>
          <a:prstGeom prst="rect">
            <a:avLst/>
          </a:prstGeom>
          <a:noFill/>
          <a:ln>
            <a:noFill/>
          </a:ln>
        </p:spPr>
      </p:pic>
      <p:sp>
        <p:nvSpPr>
          <p:cNvPr id="905" name="Shape 905"/>
          <p:cNvSpPr txBox="1"/>
          <p:nvPr/>
        </p:nvSpPr>
        <p:spPr>
          <a:xfrm>
            <a:off x="4116625" y="4701085"/>
            <a:ext cx="3773539" cy="26160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100">
                <a:solidFill>
                  <a:schemeClr val="lt2"/>
                </a:solidFill>
                <a:latin typeface="Arial"/>
                <a:ea typeface="Arial"/>
                <a:cs typeface="Arial"/>
                <a:sym typeface="Arial"/>
              </a:rPr>
              <a:t>Source: </a:t>
            </a:r>
            <a:r>
              <a:rPr lang="en-US" sz="1100" u="sng">
                <a:solidFill>
                  <a:schemeClr val="hlink"/>
                </a:solidFill>
                <a:latin typeface="Arial"/>
                <a:ea typeface="Arial"/>
                <a:cs typeface="Arial"/>
                <a:sym typeface="Arial"/>
                <a:hlinkClick r:id="rId7"/>
              </a:rPr>
              <a:t>http://cloud-foundry.meetup.com/</a:t>
            </a:r>
            <a:r>
              <a:rPr lang="en-US" sz="1100">
                <a:solidFill>
                  <a:schemeClr val="lt2"/>
                </a:solidFill>
                <a:latin typeface="Arial"/>
                <a:ea typeface="Arial"/>
                <a:cs typeface="Arial"/>
                <a:sym typeface="Arial"/>
              </a:rPr>
              <a:t> on Jun 12 2015</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909"/>
        <p:cNvGrpSpPr/>
        <p:nvPr/>
      </p:nvGrpSpPr>
      <p:grpSpPr>
        <a:xfrm>
          <a:off x="0" y="0"/>
          <a:ext cx="0" cy="0"/>
          <a:chOff x="0" y="0"/>
          <a:chExt cx="0" cy="0"/>
        </a:xfrm>
      </p:grpSpPr>
      <p:sp>
        <p:nvSpPr>
          <p:cNvPr id="910" name="Shape 910"/>
          <p:cNvSpPr/>
          <p:nvPr/>
        </p:nvSpPr>
        <p:spPr>
          <a:xfrm>
            <a:off x="-5150" y="1045445"/>
            <a:ext cx="9144000" cy="3963539"/>
          </a:xfrm>
          <a:prstGeom prst="rect">
            <a:avLst/>
          </a:prstGeom>
          <a:gradFill>
            <a:gsLst>
              <a:gs pos="0">
                <a:srgbClr val="2C363A">
                  <a:alpha val="54901"/>
                </a:srgbClr>
              </a:gs>
              <a:gs pos="39000">
                <a:srgbClr val="B3B3B3">
                  <a:alpha val="0"/>
                </a:srgbClr>
              </a:gs>
              <a:gs pos="100000">
                <a:srgbClr val="B3B3B3">
                  <a:alpha val="0"/>
                </a:srgbClr>
              </a:gs>
            </a:gsLst>
            <a:lin ang="450000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911" name="Shape 911"/>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a:solidFill>
                  <a:schemeClr val="accent2"/>
                </a:solidFill>
                <a:latin typeface="Arial"/>
                <a:ea typeface="Arial"/>
                <a:cs typeface="Arial"/>
                <a:sym typeface="Arial"/>
              </a:rPr>
              <a:t>Pivotal Cloud Foundry Commercialization Model</a:t>
            </a:r>
          </a:p>
        </p:txBody>
      </p:sp>
      <p:sp>
        <p:nvSpPr>
          <p:cNvPr id="912" name="Shape 912"/>
          <p:cNvSpPr txBox="1">
            <a:spLocks noGrp="1"/>
          </p:cNvSpPr>
          <p:nvPr>
            <p:ph type="body" idx="1"/>
          </p:nvPr>
        </p:nvSpPr>
        <p:spPr>
          <a:xfrm>
            <a:off x="366712" y="1605420"/>
            <a:ext cx="4903112" cy="33829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Noto Sans Symbols"/>
              <a:buNone/>
            </a:pPr>
            <a:r>
              <a:rPr lang="en-US" sz="2000" b="0" i="0" u="none" strike="noStrike" cap="none">
                <a:solidFill>
                  <a:srgbClr val="666666"/>
                </a:solidFill>
                <a:latin typeface="Arial"/>
                <a:ea typeface="Arial"/>
                <a:cs typeface="Arial"/>
                <a:sym typeface="Arial"/>
              </a:rPr>
              <a:t>Open source software provides the basis for the platform</a:t>
            </a:r>
          </a:p>
          <a:p>
            <a:pPr marL="0" marR="0" lvl="0" indent="0" algn="l" rtl="0">
              <a:spcBef>
                <a:spcPts val="1200"/>
              </a:spcBef>
              <a:spcAft>
                <a:spcPts val="0"/>
              </a:spcAft>
              <a:buClr>
                <a:schemeClr val="dk1"/>
              </a:buClr>
              <a:buSzPct val="25000"/>
              <a:buFont typeface="Noto Sans Symbols"/>
              <a:buNone/>
            </a:pPr>
            <a:endParaRPr sz="2000" b="0" i="0" u="none" strike="noStrike" cap="none">
              <a:solidFill>
                <a:srgbClr val="D9D9D9"/>
              </a:solidFill>
              <a:latin typeface="Arial"/>
              <a:ea typeface="Arial"/>
              <a:cs typeface="Arial"/>
              <a:sym typeface="Arial"/>
            </a:endParaRPr>
          </a:p>
          <a:p>
            <a:pPr marL="0" marR="0" lvl="0" indent="0" algn="l" rtl="0">
              <a:spcBef>
                <a:spcPts val="1200"/>
              </a:spcBef>
              <a:spcAft>
                <a:spcPts val="0"/>
              </a:spcAft>
              <a:buClr>
                <a:schemeClr val="dk1"/>
              </a:buClr>
              <a:buSzPct val="25000"/>
              <a:buFont typeface="Noto Sans Symbols"/>
              <a:buNone/>
            </a:pPr>
            <a:r>
              <a:rPr lang="en-US" sz="2000" b="0" i="0" u="none" strike="noStrike" cap="none">
                <a:solidFill>
                  <a:srgbClr val="666666"/>
                </a:solidFill>
                <a:latin typeface="Arial"/>
                <a:ea typeface="Arial"/>
                <a:cs typeface="Arial"/>
                <a:sym typeface="Arial"/>
              </a:rPr>
              <a:t>Commercial distribution provides value add features, enterprise services, support, docs, certs etc.</a:t>
            </a:r>
          </a:p>
          <a:p>
            <a:pPr marL="342900" marR="0" lvl="0" indent="-342900" algn="l" rtl="0">
              <a:spcBef>
                <a:spcPts val="1200"/>
              </a:spcBef>
              <a:buClr>
                <a:schemeClr val="lt1"/>
              </a:buClr>
              <a:buSzPct val="100000"/>
              <a:buFont typeface="Noto Sans Symbols"/>
              <a:buNone/>
            </a:pPr>
            <a:endParaRPr sz="2000" b="0" i="0" u="none" strike="noStrike" cap="none">
              <a:solidFill>
                <a:srgbClr val="D9D9D9"/>
              </a:solidFill>
              <a:latin typeface="Arial"/>
              <a:ea typeface="Arial"/>
              <a:cs typeface="Arial"/>
              <a:sym typeface="Arial"/>
            </a:endParaRPr>
          </a:p>
        </p:txBody>
      </p:sp>
      <p:sp>
        <p:nvSpPr>
          <p:cNvPr id="913" name="Shape 913"/>
          <p:cNvSpPr txBox="1"/>
          <p:nvPr/>
        </p:nvSpPr>
        <p:spPr>
          <a:xfrm>
            <a:off x="-4161080" y="1798808"/>
            <a:ext cx="3748084" cy="2906547"/>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800">
              <a:solidFill>
                <a:srgbClr val="4D4D4D"/>
              </a:solidFill>
              <a:latin typeface="Arial"/>
              <a:ea typeface="Arial"/>
              <a:cs typeface="Arial"/>
              <a:sym typeface="Arial"/>
            </a:endParaRPr>
          </a:p>
        </p:txBody>
      </p:sp>
      <p:pic>
        <p:nvPicPr>
          <p:cNvPr id="914" name="Shape 914"/>
          <p:cNvPicPr preferRelativeResize="0"/>
          <p:nvPr/>
        </p:nvPicPr>
        <p:blipFill rotWithShape="1">
          <a:blip r:embed="rId3">
            <a:alphaModFix/>
          </a:blip>
          <a:srcRect/>
          <a:stretch/>
        </p:blipFill>
        <p:spPr>
          <a:xfrm>
            <a:off x="5188467" y="1016270"/>
            <a:ext cx="3955531" cy="3816928"/>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918"/>
        <p:cNvGrpSpPr/>
        <p:nvPr/>
      </p:nvGrpSpPr>
      <p:grpSpPr>
        <a:xfrm>
          <a:off x="0" y="0"/>
          <a:ext cx="0" cy="0"/>
          <a:chOff x="0" y="0"/>
          <a:chExt cx="0" cy="0"/>
        </a:xfrm>
      </p:grpSpPr>
      <p:pic>
        <p:nvPicPr>
          <p:cNvPr id="919" name="Shape 919" descr="Stocksy_txp157cab05rEJ000_Medium_423382.jpg"/>
          <p:cNvPicPr preferRelativeResize="0"/>
          <p:nvPr/>
        </p:nvPicPr>
        <p:blipFill rotWithShape="1">
          <a:blip r:embed="rId3">
            <a:alphaModFix/>
          </a:blip>
          <a:srcRect t="15584"/>
          <a:stretch/>
        </p:blipFill>
        <p:spPr>
          <a:xfrm>
            <a:off x="0" y="0"/>
            <a:ext cx="9144000" cy="5143499"/>
          </a:xfrm>
          <a:prstGeom prst="rect">
            <a:avLst/>
          </a:prstGeom>
          <a:noFill/>
          <a:ln>
            <a:noFill/>
          </a:ln>
        </p:spPr>
      </p:pic>
      <p:sp>
        <p:nvSpPr>
          <p:cNvPr id="920" name="Shape 920"/>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lIns="68575" tIns="34275" rIns="68575" bIns="34275"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921" name="Shape 921"/>
          <p:cNvCxnSpPr/>
          <p:nvPr/>
        </p:nvCxnSpPr>
        <p:spPr>
          <a:xfrm>
            <a:off x="596900" y="2111130"/>
            <a:ext cx="7848599" cy="1587"/>
          </a:xfrm>
          <a:prstGeom prst="straightConnector1">
            <a:avLst/>
          </a:prstGeom>
          <a:noFill/>
          <a:ln w="22225"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cxnSp>
        <p:nvCxnSpPr>
          <p:cNvPr id="922" name="Shape 922"/>
          <p:cNvCxnSpPr/>
          <p:nvPr/>
        </p:nvCxnSpPr>
        <p:spPr>
          <a:xfrm>
            <a:off x="596900" y="3428753"/>
            <a:ext cx="7848599" cy="1587"/>
          </a:xfrm>
          <a:prstGeom prst="straightConnector1">
            <a:avLst/>
          </a:prstGeom>
          <a:noFill/>
          <a:ln w="22225" cap="flat" cmpd="sng">
            <a:solidFill>
              <a:schemeClr val="accent1"/>
            </a:solidFill>
            <a:prstDash val="solid"/>
            <a:round/>
            <a:headEnd type="none" w="med" len="med"/>
            <a:tailEnd type="none" w="med" len="med"/>
          </a:ln>
          <a:effectLst>
            <a:outerShdw blurRad="39999" dist="20000" dir="5400000" rotWithShape="0">
              <a:srgbClr val="000000">
                <a:alpha val="37647"/>
              </a:srgbClr>
            </a:outerShdw>
          </a:effectLst>
        </p:spPr>
      </p:cxnSp>
      <p:sp>
        <p:nvSpPr>
          <p:cNvPr id="923" name="Shape 923"/>
          <p:cNvSpPr txBox="1"/>
          <p:nvPr/>
        </p:nvSpPr>
        <p:spPr>
          <a:xfrm>
            <a:off x="1820793" y="1336858"/>
            <a:ext cx="5209486" cy="460500"/>
          </a:xfrm>
          <a:prstGeom prst="rect">
            <a:avLst/>
          </a:prstGeom>
          <a:noFill/>
          <a:ln>
            <a:noFill/>
          </a:ln>
        </p:spPr>
        <p:txBody>
          <a:bodyPr lIns="0" tIns="0" rIns="0" bIns="0" anchor="t" anchorCtr="0">
            <a:noAutofit/>
          </a:bodyPr>
          <a:lstStyle/>
          <a:p>
            <a:pPr marL="0" marR="0" lvl="0" indent="0" algn="just" rtl="0">
              <a:lnSpc>
                <a:spcPct val="90000"/>
              </a:lnSpc>
              <a:spcBef>
                <a:spcPts val="0"/>
              </a:spcBef>
              <a:buNone/>
            </a:pPr>
            <a:endParaRPr sz="4500" b="1" cap="none">
              <a:solidFill>
                <a:schemeClr val="lt1"/>
              </a:solidFill>
              <a:latin typeface="Arial"/>
              <a:ea typeface="Arial"/>
              <a:cs typeface="Arial"/>
              <a:sym typeface="Arial"/>
            </a:endParaRPr>
          </a:p>
        </p:txBody>
      </p:sp>
      <p:sp>
        <p:nvSpPr>
          <p:cNvPr id="924" name="Shape 924"/>
          <p:cNvSpPr txBox="1"/>
          <p:nvPr/>
        </p:nvSpPr>
        <p:spPr>
          <a:xfrm>
            <a:off x="205956" y="1396070"/>
            <a:ext cx="8410499" cy="460500"/>
          </a:xfrm>
          <a:prstGeom prst="rect">
            <a:avLst/>
          </a:prstGeom>
          <a:noFill/>
          <a:ln>
            <a:noFill/>
          </a:ln>
        </p:spPr>
        <p:txBody>
          <a:bodyPr lIns="0" tIns="0" rIns="0" bIns="0" anchor="t" anchorCtr="0">
            <a:noAutofit/>
          </a:bodyPr>
          <a:lstStyle/>
          <a:p>
            <a:pPr marL="0" marR="0" lvl="0" indent="0" algn="ctr" rtl="0">
              <a:lnSpc>
                <a:spcPct val="9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B R E A K</a:t>
            </a:r>
          </a:p>
        </p:txBody>
      </p:sp>
      <p:pic>
        <p:nvPicPr>
          <p:cNvPr id="925" name="Shape 925" descr="GAIG.png"/>
          <p:cNvPicPr preferRelativeResize="0"/>
          <p:nvPr/>
        </p:nvPicPr>
        <p:blipFill rotWithShape="1">
          <a:blip r:embed="rId4">
            <a:alphaModFix/>
          </a:blip>
          <a:srcRect/>
          <a:stretch/>
        </p:blipFill>
        <p:spPr>
          <a:xfrm>
            <a:off x="3094543" y="2224940"/>
            <a:ext cx="2561740" cy="108939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0AE9E"/>
              </a:buClr>
              <a:buSzPct val="25000"/>
              <a:buFont typeface="Arial"/>
              <a:buNone/>
            </a:pPr>
            <a:r>
              <a:rPr lang="en-US" sz="4000" b="0" i="0" u="none" strike="noStrike" cap="none">
                <a:solidFill>
                  <a:srgbClr val="00AE9E"/>
                </a:solidFill>
                <a:latin typeface="Arial"/>
                <a:ea typeface="Arial"/>
                <a:cs typeface="Arial"/>
                <a:sym typeface="Arial"/>
              </a:rPr>
              <a:t>Agenda</a:t>
            </a:r>
          </a:p>
        </p:txBody>
      </p:sp>
      <p:sp>
        <p:nvSpPr>
          <p:cNvPr id="370" name="Shape 370"/>
          <p:cNvSpPr txBox="1">
            <a:spLocks noGrp="1"/>
          </p:cNvSpPr>
          <p:nvPr>
            <p:ph type="body" idx="1"/>
          </p:nvPr>
        </p:nvSpPr>
        <p:spPr>
          <a:xfrm>
            <a:off x="431800" y="624362"/>
            <a:ext cx="8551408" cy="384860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008774"/>
              </a:buClr>
              <a:buSzPct val="25000"/>
              <a:buFont typeface="Arial"/>
              <a:buNone/>
            </a:pPr>
            <a:endParaRPr sz="2800" b="0" i="0" u="none" strike="noStrike" cap="none">
              <a:solidFill>
                <a:schemeClr val="dk1"/>
              </a:solidFill>
              <a:latin typeface="Arial"/>
              <a:ea typeface="Arial"/>
              <a:cs typeface="Arial"/>
              <a:sym typeface="Arial"/>
            </a:endParaRPr>
          </a:p>
          <a:p>
            <a:pPr marL="514350" marR="0" lvl="0" indent="-514350" algn="l" rtl="0">
              <a:spcBef>
                <a:spcPts val="480"/>
              </a:spcBef>
              <a:spcAft>
                <a:spcPts val="0"/>
              </a:spcAft>
              <a:buClr>
                <a:srgbClr val="666666"/>
              </a:buClr>
              <a:buSzPct val="100000"/>
              <a:buFont typeface="Arial"/>
              <a:buAutoNum type="arabicPeriod"/>
            </a:pPr>
            <a:r>
              <a:rPr lang="en-US" sz="2400" b="0" i="0" u="none" strike="noStrike" cap="none">
                <a:solidFill>
                  <a:srgbClr val="666666"/>
                </a:solidFill>
                <a:latin typeface="Arial"/>
                <a:ea typeface="Arial"/>
                <a:cs typeface="Arial"/>
                <a:sym typeface="Arial"/>
              </a:rPr>
              <a:t>Changing Development Models</a:t>
            </a:r>
          </a:p>
          <a:p>
            <a:pPr marL="514350" marR="0" lvl="0" indent="-514350" algn="l" rtl="0">
              <a:spcBef>
                <a:spcPts val="480"/>
              </a:spcBef>
              <a:spcAft>
                <a:spcPts val="0"/>
              </a:spcAft>
              <a:buClr>
                <a:srgbClr val="666666"/>
              </a:buClr>
              <a:buSzPct val="100000"/>
              <a:buFont typeface="Arial"/>
              <a:buAutoNum type="arabicPeriod"/>
            </a:pPr>
            <a:r>
              <a:rPr lang="en-US" sz="2400" b="0" i="0" u="none" strike="noStrike" cap="none">
                <a:solidFill>
                  <a:srgbClr val="666666"/>
                </a:solidFill>
                <a:latin typeface="Arial"/>
                <a:ea typeface="Arial"/>
                <a:cs typeface="Arial"/>
                <a:sym typeface="Arial"/>
              </a:rPr>
              <a:t>Cloud Native Application Platforms</a:t>
            </a:r>
          </a:p>
          <a:p>
            <a:pPr marL="514350" marR="0" lvl="0" indent="-514350" algn="l" rtl="0">
              <a:spcBef>
                <a:spcPts val="480"/>
              </a:spcBef>
              <a:spcAft>
                <a:spcPts val="0"/>
              </a:spcAft>
              <a:buClr>
                <a:srgbClr val="666666"/>
              </a:buClr>
              <a:buSzPct val="100000"/>
              <a:buFont typeface="Arial"/>
              <a:buAutoNum type="arabicPeriod"/>
            </a:pPr>
            <a:r>
              <a:rPr lang="en-US" sz="2400" b="0" i="0" u="none" strike="noStrike" cap="none">
                <a:solidFill>
                  <a:srgbClr val="666666"/>
                </a:solidFill>
                <a:latin typeface="Arial"/>
                <a:ea typeface="Arial"/>
                <a:cs typeface="Arial"/>
                <a:sym typeface="Arial"/>
              </a:rPr>
              <a:t>Pivotal Cloud Foundry</a:t>
            </a:r>
          </a:p>
          <a:p>
            <a:pPr marL="514350" marR="0" lvl="0" indent="-514350" algn="l" rtl="0">
              <a:spcBef>
                <a:spcPts val="560"/>
              </a:spcBef>
              <a:buClr>
                <a:srgbClr val="008774"/>
              </a:buClr>
              <a:buSzPct val="100000"/>
              <a:buFont typeface="Arial"/>
              <a:buNone/>
            </a:pPr>
            <a:endParaRPr sz="2800" b="0" i="0" u="none" strike="noStrike" cap="none">
              <a:solidFill>
                <a:schemeClr val="dk1"/>
              </a:solidFill>
              <a:latin typeface="Arial"/>
              <a:ea typeface="Arial"/>
              <a:cs typeface="Arial"/>
              <a:sym typeface="Aria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4400" b="0" i="0" u="none" strike="noStrike" cap="none">
              <a:solidFill>
                <a:schemeClr val="dk1"/>
              </a:solidFill>
              <a:latin typeface="Arial"/>
              <a:ea typeface="Arial"/>
              <a:cs typeface="Arial"/>
              <a:sym typeface="Arial"/>
            </a:endParaRPr>
          </a:p>
        </p:txBody>
      </p:sp>
      <p:pic>
        <p:nvPicPr>
          <p:cNvPr id="376" name="Shape 376"/>
          <p:cNvPicPr preferRelativeResize="0"/>
          <p:nvPr/>
        </p:nvPicPr>
        <p:blipFill rotWithShape="1">
          <a:blip r:embed="rId3">
            <a:alphaModFix/>
          </a:blip>
          <a:srcRect/>
          <a:stretch/>
        </p:blipFill>
        <p:spPr>
          <a:xfrm>
            <a:off x="2852134" y="102295"/>
            <a:ext cx="3432600" cy="4902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81"/>
        <p:cNvGrpSpPr/>
        <p:nvPr/>
      </p:nvGrpSpPr>
      <p:grpSpPr>
        <a:xfrm>
          <a:off x="0" y="0"/>
          <a:ext cx="0" cy="0"/>
          <a:chOff x="0" y="0"/>
          <a:chExt cx="0" cy="0"/>
        </a:xfrm>
      </p:grpSpPr>
      <p:sp>
        <p:nvSpPr>
          <p:cNvPr id="382" name="Shape 382"/>
          <p:cNvSpPr txBox="1"/>
          <p:nvPr/>
        </p:nvSpPr>
        <p:spPr>
          <a:xfrm>
            <a:off x="5419582" y="1940083"/>
            <a:ext cx="2930957" cy="1015626"/>
          </a:xfrm>
          <a:prstGeom prst="rect">
            <a:avLst/>
          </a:prstGeom>
          <a:noFill/>
          <a:ln>
            <a:noFill/>
          </a:ln>
        </p:spPr>
        <p:txBody>
          <a:bodyPr lIns="91400" tIns="45700" rIns="91400" bIns="45700" anchor="t" anchorCtr="0">
            <a:noAutofit/>
          </a:bodyPr>
          <a:lstStyle/>
          <a:p>
            <a:pPr marL="0" marR="0" lvl="0" indent="0" algn="ctr" rtl="0">
              <a:spcBef>
                <a:spcPts val="0"/>
              </a:spcBef>
              <a:buSzPct val="25000"/>
              <a:buNone/>
            </a:pPr>
            <a:r>
              <a:rPr lang="en-US" sz="6000" b="0" i="0" u="none" strike="noStrike" cap="none">
                <a:solidFill>
                  <a:schemeClr val="lt1"/>
                </a:solidFill>
                <a:latin typeface="Arial"/>
                <a:ea typeface="Arial"/>
                <a:cs typeface="Arial"/>
                <a:sym typeface="Arial"/>
              </a:rPr>
              <a:t>Now</a:t>
            </a:r>
          </a:p>
        </p:txBody>
      </p:sp>
      <p:sp>
        <p:nvSpPr>
          <p:cNvPr id="383" name="Shape 383"/>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5</a:t>
            </a:fld>
            <a:endParaRPr lang="en-US" sz="900" b="0" i="0" u="none" strike="noStrike" cap="none">
              <a:solidFill>
                <a:srgbClr val="A5A5A5"/>
              </a:solidFill>
              <a:latin typeface="Arial"/>
              <a:ea typeface="Arial"/>
              <a:cs typeface="Arial"/>
              <a:sym typeface="Arial"/>
            </a:endParaRPr>
          </a:p>
        </p:txBody>
      </p:sp>
      <p:sp>
        <p:nvSpPr>
          <p:cNvPr id="384" name="Shape 384"/>
          <p:cNvSpPr txBox="1"/>
          <p:nvPr/>
        </p:nvSpPr>
        <p:spPr>
          <a:xfrm>
            <a:off x="735468" y="1928944"/>
            <a:ext cx="2930957" cy="1015626"/>
          </a:xfrm>
          <a:prstGeom prst="rect">
            <a:avLst/>
          </a:prstGeom>
          <a:noFill/>
          <a:ln>
            <a:noFill/>
          </a:ln>
        </p:spPr>
        <p:txBody>
          <a:bodyPr lIns="91400" tIns="45700" rIns="91400" bIns="45700" anchor="t" anchorCtr="0">
            <a:noAutofit/>
          </a:bodyPr>
          <a:lstStyle/>
          <a:p>
            <a:pPr marL="0" marR="0" lvl="0" indent="0" algn="ctr" rtl="0">
              <a:spcBef>
                <a:spcPts val="0"/>
              </a:spcBef>
              <a:buSzPct val="25000"/>
              <a:buNone/>
            </a:pPr>
            <a:r>
              <a:rPr lang="en-US" sz="6000" b="0" i="0" u="none" strike="noStrike" cap="none">
                <a:solidFill>
                  <a:srgbClr val="008774"/>
                </a:solidFill>
                <a:latin typeface="Arial"/>
                <a:ea typeface="Arial"/>
                <a:cs typeface="Arial"/>
                <a:sym typeface="Arial"/>
              </a:rPr>
              <a:t>Then</a:t>
            </a:r>
          </a:p>
        </p:txBody>
      </p:sp>
      <p:pic>
        <p:nvPicPr>
          <p:cNvPr id="385" name="Shape 385"/>
          <p:cNvPicPr preferRelativeResize="0"/>
          <p:nvPr/>
        </p:nvPicPr>
        <p:blipFill rotWithShape="1">
          <a:blip r:embed="rId3">
            <a:alphaModFix/>
          </a:blip>
          <a:srcRect/>
          <a:stretch/>
        </p:blipFill>
        <p:spPr>
          <a:xfrm>
            <a:off x="-1869" y="-5849"/>
            <a:ext cx="4483579" cy="5135306"/>
          </a:xfrm>
          <a:prstGeom prst="rect">
            <a:avLst/>
          </a:prstGeom>
          <a:noFill/>
          <a:ln>
            <a:noFill/>
          </a:ln>
        </p:spPr>
      </p:pic>
      <p:pic>
        <p:nvPicPr>
          <p:cNvPr id="386" name="Shape 386"/>
          <p:cNvPicPr preferRelativeResize="0"/>
          <p:nvPr/>
        </p:nvPicPr>
        <p:blipFill rotWithShape="1">
          <a:blip r:embed="rId4">
            <a:alphaModFix/>
          </a:blip>
          <a:srcRect/>
          <a:stretch/>
        </p:blipFill>
        <p:spPr>
          <a:xfrm>
            <a:off x="4481710" y="-23002"/>
            <a:ext cx="4665406" cy="5151693"/>
          </a:xfrm>
          <a:prstGeom prst="rect">
            <a:avLst/>
          </a:prstGeom>
          <a:noFill/>
          <a:ln>
            <a:noFill/>
          </a:ln>
        </p:spPr>
      </p:pic>
      <p:pic>
        <p:nvPicPr>
          <p:cNvPr id="387" name="Shape 387"/>
          <p:cNvPicPr preferRelativeResize="0"/>
          <p:nvPr/>
        </p:nvPicPr>
        <p:blipFill rotWithShape="1">
          <a:blip r:embed="rId5">
            <a:alphaModFix/>
          </a:blip>
          <a:srcRect/>
          <a:stretch/>
        </p:blipFill>
        <p:spPr>
          <a:xfrm>
            <a:off x="-11518" y="-64859"/>
            <a:ext cx="9158632" cy="5208359"/>
          </a:xfrm>
          <a:prstGeom prst="rect">
            <a:avLst/>
          </a:prstGeom>
          <a:noFill/>
          <a:ln>
            <a:noFill/>
          </a:ln>
        </p:spPr>
      </p:pic>
      <p:pic>
        <p:nvPicPr>
          <p:cNvPr id="388" name="Shape 388" descr="pivotal_teal.png"/>
          <p:cNvPicPr preferRelativeResize="0"/>
          <p:nvPr/>
        </p:nvPicPr>
        <p:blipFill rotWithShape="1">
          <a:blip r:embed="rId6">
            <a:alphaModFix/>
          </a:blip>
          <a:srcRect/>
          <a:stretch/>
        </p:blipFill>
        <p:spPr>
          <a:xfrm>
            <a:off x="8363254" y="4943219"/>
            <a:ext cx="731519" cy="171298"/>
          </a:xfrm>
          <a:prstGeom prst="rect">
            <a:avLst/>
          </a:prstGeom>
          <a:noFill/>
          <a:ln>
            <a:noFill/>
          </a:ln>
        </p:spPr>
      </p:pic>
      <p:grpSp>
        <p:nvGrpSpPr>
          <p:cNvPr id="389" name="Shape 389"/>
          <p:cNvGrpSpPr/>
          <p:nvPr/>
        </p:nvGrpSpPr>
        <p:grpSpPr>
          <a:xfrm>
            <a:off x="5081332" y="239058"/>
            <a:ext cx="3713280" cy="4386804"/>
            <a:chOff x="5136782" y="253579"/>
            <a:chExt cx="3713280" cy="4386804"/>
          </a:xfrm>
        </p:grpSpPr>
        <p:grpSp>
          <p:nvGrpSpPr>
            <p:cNvPr id="390" name="Shape 390"/>
            <p:cNvGrpSpPr/>
            <p:nvPr/>
          </p:nvGrpSpPr>
          <p:grpSpPr>
            <a:xfrm>
              <a:off x="5207977" y="1047763"/>
              <a:ext cx="3592619" cy="3592619"/>
              <a:chOff x="1993900" y="0"/>
              <a:chExt cx="5143499" cy="5143499"/>
            </a:xfrm>
          </p:grpSpPr>
          <p:pic>
            <p:nvPicPr>
              <p:cNvPr id="391" name="Shape 391"/>
              <p:cNvPicPr preferRelativeResize="0"/>
              <p:nvPr/>
            </p:nvPicPr>
            <p:blipFill rotWithShape="1">
              <a:blip r:embed="rId7">
                <a:alphaModFix/>
              </a:blip>
              <a:srcRect/>
              <a:stretch/>
            </p:blipFill>
            <p:spPr>
              <a:xfrm>
                <a:off x="1993900" y="0"/>
                <a:ext cx="5143499" cy="5143499"/>
              </a:xfrm>
              <a:prstGeom prst="rect">
                <a:avLst/>
              </a:prstGeom>
              <a:noFill/>
              <a:ln>
                <a:noFill/>
              </a:ln>
            </p:spPr>
          </p:pic>
          <p:pic>
            <p:nvPicPr>
              <p:cNvPr id="392" name="Shape 392"/>
              <p:cNvPicPr preferRelativeResize="0"/>
              <p:nvPr/>
            </p:nvPicPr>
            <p:blipFill rotWithShape="1">
              <a:blip r:embed="rId8">
                <a:alphaModFix/>
              </a:blip>
              <a:srcRect b="21385"/>
              <a:stretch/>
            </p:blipFill>
            <p:spPr>
              <a:xfrm>
                <a:off x="2187876" y="690385"/>
                <a:ext cx="4787353" cy="2621384"/>
              </a:xfrm>
              <a:prstGeom prst="rect">
                <a:avLst/>
              </a:prstGeom>
              <a:noFill/>
              <a:ln>
                <a:noFill/>
              </a:ln>
            </p:spPr>
          </p:pic>
        </p:grpSp>
        <p:sp>
          <p:nvSpPr>
            <p:cNvPr id="393" name="Shape 393"/>
            <p:cNvSpPr txBox="1"/>
            <p:nvPr/>
          </p:nvSpPr>
          <p:spPr>
            <a:xfrm>
              <a:off x="5136782" y="253579"/>
              <a:ext cx="3713280" cy="1015626"/>
            </a:xfrm>
            <a:prstGeom prst="rect">
              <a:avLst/>
            </a:prstGeom>
            <a:noFill/>
            <a:ln>
              <a:noFill/>
            </a:ln>
          </p:spPr>
          <p:txBody>
            <a:bodyPr lIns="91400" tIns="45700" rIns="91400" bIns="45700" anchor="t" anchorCtr="0">
              <a:noAutofit/>
            </a:bodyPr>
            <a:lstStyle/>
            <a:p>
              <a:pPr marL="0" marR="0" lvl="0" indent="0" algn="ctr" rtl="0">
                <a:spcBef>
                  <a:spcPts val="0"/>
                </a:spcBef>
                <a:buSzPct val="25000"/>
                <a:buNone/>
              </a:pPr>
              <a:r>
                <a:rPr lang="en-US" sz="2000" b="0" i="0" u="none" strike="noStrike" cap="none">
                  <a:solidFill>
                    <a:schemeClr val="accent1"/>
                  </a:solidFill>
                  <a:latin typeface="Arial"/>
                  <a:ea typeface="Arial"/>
                  <a:cs typeface="Arial"/>
                  <a:sym typeface="Arial"/>
                </a:rPr>
                <a:t>An idea in the morning, is running in production by evening</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 calcmode="lin" valueType="num">
                                      <p:cBhvr additive="base">
                                        <p:cTn id="7" dur="500"/>
                                        <p:tgtEl>
                                          <p:spTgt spid="38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86"/>
                                        </p:tgtEl>
                                        <p:attrNameLst>
                                          <p:attrName>style.visibility</p:attrName>
                                        </p:attrNameLst>
                                      </p:cBhvr>
                                      <p:to>
                                        <p:strVal val="visible"/>
                                      </p:to>
                                    </p:set>
                                    <p:anim calcmode="lin" valueType="num">
                                      <p:cBhvr additive="base">
                                        <p:cTn id="12" dur="500"/>
                                        <p:tgtEl>
                                          <p:spTgt spid="38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7"/>
                                        </p:tgtEl>
                                        <p:attrNameLst>
                                          <p:attrName>style.visibility</p:attrName>
                                        </p:attrNameLst>
                                      </p:cBhvr>
                                      <p:to>
                                        <p:strVal val="visible"/>
                                      </p:to>
                                    </p:set>
                                    <p:anim calcmode="lin" valueType="num">
                                      <p:cBhvr additive="base">
                                        <p:cTn id="17" dur="500"/>
                                        <p:tgtEl>
                                          <p:spTgt spid="38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 calcmode="lin" valueType="num">
                                      <p:cBhvr additive="base">
                                        <p:cTn id="22" dur="500"/>
                                        <p:tgtEl>
                                          <p:spTgt spid="3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398"/>
        <p:cNvGrpSpPr/>
        <p:nvPr/>
      </p:nvGrpSpPr>
      <p:grpSpPr>
        <a:xfrm>
          <a:off x="0" y="0"/>
          <a:ext cx="0" cy="0"/>
          <a:chOff x="0" y="0"/>
          <a:chExt cx="0" cy="0"/>
        </a:xfrm>
      </p:grpSpPr>
      <p:pic>
        <p:nvPicPr>
          <p:cNvPr id="399" name="Shape 399"/>
          <p:cNvPicPr preferRelativeResize="0"/>
          <p:nvPr/>
        </p:nvPicPr>
        <p:blipFill rotWithShape="1">
          <a:blip r:embed="rId3">
            <a:alphaModFix/>
          </a:blip>
          <a:srcRect t="4906"/>
          <a:stretch/>
        </p:blipFill>
        <p:spPr>
          <a:xfrm>
            <a:off x="1810375" y="1751325"/>
            <a:ext cx="7134274" cy="2917374"/>
          </a:xfrm>
          <a:prstGeom prst="rect">
            <a:avLst/>
          </a:prstGeom>
          <a:noFill/>
          <a:ln>
            <a:noFill/>
          </a:ln>
        </p:spPr>
      </p:pic>
      <p:sp>
        <p:nvSpPr>
          <p:cNvPr id="400" name="Shape 400"/>
          <p:cNvSpPr/>
          <p:nvPr/>
        </p:nvSpPr>
        <p:spPr>
          <a:xfrm>
            <a:off x="1544908" y="4840294"/>
            <a:ext cx="5957360" cy="284692"/>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US" sz="1600" b="0" i="0" u="none" strike="noStrike" cap="none">
                <a:solidFill>
                  <a:srgbClr val="666666"/>
                </a:solidFill>
                <a:latin typeface="Arial"/>
                <a:ea typeface="Arial"/>
                <a:cs typeface="Arial"/>
                <a:sym typeface="Arial"/>
              </a:rPr>
              <a:t>Sources: “Electric Cloud LinkedIn Survey to software developers”</a:t>
            </a:r>
          </a:p>
        </p:txBody>
      </p:sp>
      <p:grpSp>
        <p:nvGrpSpPr>
          <p:cNvPr id="401" name="Shape 401"/>
          <p:cNvGrpSpPr/>
          <p:nvPr/>
        </p:nvGrpSpPr>
        <p:grpSpPr>
          <a:xfrm>
            <a:off x="233573" y="1830550"/>
            <a:ext cx="2919440" cy="1629995"/>
            <a:chOff x="607174" y="1826406"/>
            <a:chExt cx="2408835" cy="2036017"/>
          </a:xfrm>
        </p:grpSpPr>
        <p:sp>
          <p:nvSpPr>
            <p:cNvPr id="402" name="Shape 402"/>
            <p:cNvSpPr txBox="1"/>
            <p:nvPr/>
          </p:nvSpPr>
          <p:spPr>
            <a:xfrm>
              <a:off x="607174" y="2585133"/>
              <a:ext cx="2408835" cy="474126"/>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US" sz="1800" b="0" i="0" u="none" strike="noStrike" cap="none">
                  <a:solidFill>
                    <a:srgbClr val="666666"/>
                  </a:solidFill>
                  <a:latin typeface="Arial"/>
                  <a:ea typeface="Arial"/>
                  <a:cs typeface="Arial"/>
                  <a:sym typeface="Arial"/>
                </a:rPr>
                <a:t>Administrative tasks</a:t>
              </a:r>
            </a:p>
          </p:txBody>
        </p:sp>
        <p:sp>
          <p:nvSpPr>
            <p:cNvPr id="403" name="Shape 403"/>
            <p:cNvSpPr txBox="1"/>
            <p:nvPr/>
          </p:nvSpPr>
          <p:spPr>
            <a:xfrm>
              <a:off x="607174" y="1826406"/>
              <a:ext cx="2408835" cy="474126"/>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US" sz="1800" b="0" i="0" u="none" strike="noStrike" cap="none">
                  <a:solidFill>
                    <a:srgbClr val="666666"/>
                  </a:solidFill>
                  <a:latin typeface="Arial"/>
                  <a:ea typeface="Arial"/>
                  <a:cs typeface="Arial"/>
                  <a:sym typeface="Arial"/>
                </a:rPr>
                <a:t>Design and Coding</a:t>
              </a:r>
            </a:p>
          </p:txBody>
        </p:sp>
        <p:sp>
          <p:nvSpPr>
            <p:cNvPr id="404" name="Shape 404"/>
            <p:cNvSpPr txBox="1"/>
            <p:nvPr/>
          </p:nvSpPr>
          <p:spPr>
            <a:xfrm>
              <a:off x="607174" y="2196840"/>
              <a:ext cx="2408835" cy="474126"/>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US" sz="1800" b="0" i="0" u="none" strike="noStrike" cap="none">
                  <a:solidFill>
                    <a:srgbClr val="666666"/>
                  </a:solidFill>
                  <a:latin typeface="Arial"/>
                  <a:ea typeface="Arial"/>
                  <a:cs typeface="Arial"/>
                  <a:sym typeface="Arial"/>
                </a:rPr>
                <a:t>Brainstorming</a:t>
              </a:r>
            </a:p>
          </p:txBody>
        </p:sp>
        <p:sp>
          <p:nvSpPr>
            <p:cNvPr id="405" name="Shape 405"/>
            <p:cNvSpPr txBox="1"/>
            <p:nvPr/>
          </p:nvSpPr>
          <p:spPr>
            <a:xfrm>
              <a:off x="607174" y="3388296"/>
              <a:ext cx="2408835" cy="474126"/>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US" sz="1800" b="0" i="0" u="none" strike="noStrike" cap="none">
                  <a:solidFill>
                    <a:srgbClr val="666666"/>
                  </a:solidFill>
                  <a:latin typeface="Arial"/>
                  <a:ea typeface="Arial"/>
                  <a:cs typeface="Arial"/>
                  <a:sym typeface="Arial"/>
                </a:rPr>
                <a:t>Waiting for Test/Build</a:t>
              </a:r>
            </a:p>
          </p:txBody>
        </p:sp>
        <p:sp>
          <p:nvSpPr>
            <p:cNvPr id="406" name="Shape 406"/>
            <p:cNvSpPr txBox="1"/>
            <p:nvPr/>
          </p:nvSpPr>
          <p:spPr>
            <a:xfrm>
              <a:off x="607174" y="2976197"/>
              <a:ext cx="2408835" cy="474126"/>
            </a:xfrm>
            <a:prstGeom prst="rect">
              <a:avLst/>
            </a:prstGeom>
            <a:noFill/>
            <a:ln>
              <a:noFill/>
            </a:ln>
          </p:spPr>
          <p:txBody>
            <a:bodyPr lIns="50775" tIns="50775" rIns="50775" bIns="50775" anchor="ctr" anchorCtr="0">
              <a:noAutofit/>
            </a:bodyPr>
            <a:lstStyle/>
            <a:p>
              <a:pPr marL="0" marR="0" lvl="0" indent="0" algn="r" rtl="0">
                <a:spcBef>
                  <a:spcPts val="0"/>
                </a:spcBef>
                <a:buSzPct val="25000"/>
                <a:buNone/>
              </a:pPr>
              <a:r>
                <a:rPr lang="en-US" sz="1800" b="0" i="0" u="none" strike="noStrike" cap="none">
                  <a:solidFill>
                    <a:srgbClr val="666666"/>
                  </a:solidFill>
                  <a:latin typeface="Arial"/>
                  <a:ea typeface="Arial"/>
                  <a:cs typeface="Arial"/>
                  <a:sym typeface="Arial"/>
                </a:rPr>
                <a:t>Managing Environments </a:t>
              </a:r>
            </a:p>
          </p:txBody>
        </p:sp>
      </p:grpSp>
      <p:sp>
        <p:nvSpPr>
          <p:cNvPr id="407" name="Shape 407"/>
          <p:cNvSpPr txBox="1"/>
          <p:nvPr/>
        </p:nvSpPr>
        <p:spPr>
          <a:xfrm>
            <a:off x="3475975" y="3866287"/>
            <a:ext cx="2910794" cy="34881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1600" b="1" i="0" u="none" strike="noStrike" cap="none">
                <a:solidFill>
                  <a:srgbClr val="666666"/>
                </a:solidFill>
                <a:latin typeface="Arial"/>
                <a:ea typeface="Arial"/>
                <a:cs typeface="Arial"/>
                <a:sym typeface="Arial"/>
              </a:rPr>
              <a:t>Average Hours/Week</a:t>
            </a:r>
          </a:p>
        </p:txBody>
      </p:sp>
      <p:sp>
        <p:nvSpPr>
          <p:cNvPr id="408" name="Shape 408"/>
          <p:cNvSpPr txBox="1">
            <a:spLocks noGrp="1"/>
          </p:cNvSpPr>
          <p:nvPr>
            <p:ph type="title"/>
          </p:nvPr>
        </p:nvSpPr>
        <p:spPr>
          <a:xfrm>
            <a:off x="113720" y="149918"/>
            <a:ext cx="8564611" cy="97610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D8D8D8"/>
              </a:buClr>
              <a:buSzPct val="25000"/>
              <a:buFont typeface="Arial"/>
              <a:buNone/>
            </a:pPr>
            <a:r>
              <a:rPr lang="en-US" sz="3200" b="1" i="0" u="none" strike="noStrike" cap="none">
                <a:solidFill>
                  <a:srgbClr val="666666"/>
                </a:solidFill>
                <a:latin typeface="Arial"/>
                <a:ea typeface="Arial"/>
                <a:cs typeface="Arial"/>
                <a:sym typeface="Arial"/>
              </a:rPr>
              <a:t>Software Developers Spend too Much</a:t>
            </a:r>
            <a:r>
              <a:rPr lang="en-US" sz="3200" b="1" i="0" u="none" strike="noStrike" cap="none">
                <a:solidFill>
                  <a:srgbClr val="D8D8D8"/>
                </a:solidFill>
                <a:latin typeface="Arial"/>
                <a:ea typeface="Arial"/>
                <a:cs typeface="Arial"/>
                <a:sym typeface="Arial"/>
              </a:rPr>
              <a:t> </a:t>
            </a:r>
            <a:r>
              <a:rPr lang="en-US" sz="3200" b="1" i="0" u="none" strike="noStrike" cap="none">
                <a:solidFill>
                  <a:srgbClr val="666666"/>
                </a:solidFill>
                <a:latin typeface="Arial"/>
                <a:ea typeface="Arial"/>
                <a:cs typeface="Arial"/>
                <a:sym typeface="Arial"/>
              </a:rPr>
              <a:t>Time</a:t>
            </a:r>
            <a:r>
              <a:rPr lang="en-US" sz="3200" b="1" i="0" u="none" strike="noStrike" cap="none">
                <a:solidFill>
                  <a:srgbClr val="D8D8D8"/>
                </a:solidFill>
                <a:latin typeface="Arial"/>
                <a:ea typeface="Arial"/>
                <a:cs typeface="Arial"/>
                <a:sym typeface="Arial"/>
              </a:rPr>
              <a:t> </a:t>
            </a:r>
            <a:r>
              <a:rPr lang="en-US" sz="3200" b="1" i="0" u="none" strike="noStrike" cap="none">
                <a:solidFill>
                  <a:srgbClr val="00AE9E"/>
                </a:solidFill>
                <a:latin typeface="Arial"/>
                <a:ea typeface="Arial"/>
                <a:cs typeface="Arial"/>
                <a:sym typeface="Arial"/>
              </a:rPr>
              <a:t>NOT Writing Software</a:t>
            </a:r>
          </a:p>
        </p:txBody>
      </p:sp>
      <p:sp>
        <p:nvSpPr>
          <p:cNvPr id="409" name="Shape 409"/>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b="0" i="0" u="none" strike="noStrike" cap="none">
                <a:solidFill>
                  <a:srgbClr val="A5A5A5"/>
                </a:solidFill>
                <a:latin typeface="Arial"/>
                <a:ea typeface="Arial"/>
                <a:cs typeface="Arial"/>
                <a:sym typeface="Arial"/>
              </a:rPr>
              <a:t>6</a:t>
            </a:fld>
            <a:endParaRPr lang="en-US" sz="900" b="0" i="0" u="none" strike="noStrike" cap="none">
              <a:solidFill>
                <a:srgbClr val="A5A5A5"/>
              </a:solidFill>
              <a:latin typeface="Arial"/>
              <a:ea typeface="Arial"/>
              <a:cs typeface="Arial"/>
              <a:sym typeface="Arial"/>
            </a:endParaRPr>
          </a:p>
        </p:txBody>
      </p:sp>
      <p:sp>
        <p:nvSpPr>
          <p:cNvPr id="410" name="Shape 410"/>
          <p:cNvSpPr txBox="1"/>
          <p:nvPr/>
        </p:nvSpPr>
        <p:spPr>
          <a:xfrm>
            <a:off x="467145" y="4215100"/>
            <a:ext cx="7689075" cy="471923"/>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i="0" u="none" strike="noStrike" cap="none">
                <a:solidFill>
                  <a:srgbClr val="F27C3A"/>
                </a:solidFill>
                <a:latin typeface="Arial"/>
                <a:ea typeface="Arial"/>
                <a:cs typeface="Arial"/>
                <a:sym typeface="Arial"/>
              </a:rPr>
              <a:t>17.5 hrs ~ 40% of full work week!</a:t>
            </a:r>
          </a:p>
        </p:txBody>
      </p:sp>
      <p:sp>
        <p:nvSpPr>
          <p:cNvPr id="411" name="Shape 411"/>
          <p:cNvSpPr/>
          <p:nvPr/>
        </p:nvSpPr>
        <p:spPr>
          <a:xfrm>
            <a:off x="467145" y="2451203"/>
            <a:ext cx="7430400" cy="1037700"/>
          </a:xfrm>
          <a:prstGeom prst="rect">
            <a:avLst/>
          </a:prstGeom>
          <a:noFill/>
          <a:ln w="38100" cap="flat" cmpd="sng">
            <a:solidFill>
              <a:srgbClr val="F1C232">
                <a:alpha val="77650"/>
              </a:srgbClr>
            </a:solidFill>
            <a:prstDash val="dash"/>
            <a:miter/>
            <a:headEnd type="none" w="med" len="med"/>
            <a:tailEnd type="none" w="med" len="med"/>
          </a:ln>
        </p:spPr>
        <p:txBody>
          <a:bodyPr lIns="0" tIns="0" rIns="0" bIns="0" anchor="ctr" anchorCtr="0">
            <a:noAutofit/>
          </a:bodyPr>
          <a:lstStyle/>
          <a:p>
            <a:pPr marL="0" marR="0" lvl="0" indent="0" algn="ctr" rtl="0">
              <a:spcBef>
                <a:spcPts val="0"/>
              </a:spcBef>
              <a:buNone/>
            </a:pPr>
            <a:endParaRPr sz="1200" b="0" i="0" u="none" strike="noStrike" cap="none">
              <a:solidFill>
                <a:srgbClr val="666666"/>
              </a:solidFill>
              <a:latin typeface="Helvetica Neue"/>
              <a:ea typeface="Helvetica Neue"/>
              <a:cs typeface="Helvetica Neue"/>
              <a:sym typeface="Helvetica Neue"/>
            </a:endParaRPr>
          </a:p>
        </p:txBody>
      </p:sp>
      <p:sp>
        <p:nvSpPr>
          <p:cNvPr id="412" name="Shape 412"/>
          <p:cNvSpPr txBox="1"/>
          <p:nvPr/>
        </p:nvSpPr>
        <p:spPr>
          <a:xfrm>
            <a:off x="3251950" y="1238575"/>
            <a:ext cx="4684200" cy="400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900" b="0" i="0" u="none" strike="noStrike" cap="none">
                <a:solidFill>
                  <a:srgbClr val="000000"/>
                </a:solidFill>
                <a:latin typeface="Arial"/>
                <a:ea typeface="Arial"/>
                <a:cs typeface="Arial"/>
                <a:sym typeface="Arial"/>
              </a:rPr>
              <a:t>0      2      4       6      8     10     12    14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416"/>
        <p:cNvGrpSpPr/>
        <p:nvPr/>
      </p:nvGrpSpPr>
      <p:grpSpPr>
        <a:xfrm>
          <a:off x="0" y="0"/>
          <a:ext cx="0" cy="0"/>
          <a:chOff x="0" y="0"/>
          <a:chExt cx="0" cy="0"/>
        </a:xfrm>
      </p:grpSpPr>
      <p:sp>
        <p:nvSpPr>
          <p:cNvPr id="417" name="Shape 417"/>
          <p:cNvSpPr txBox="1">
            <a:spLocks noGrp="1"/>
          </p:cNvSpPr>
          <p:nvPr>
            <p:ph type="sldNum" idx="12"/>
          </p:nvPr>
        </p:nvSpPr>
        <p:spPr>
          <a:xfrm>
            <a:off x="524347" y="4651812"/>
            <a:ext cx="2133599" cy="27463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a:solidFill>
                  <a:srgbClr val="666666"/>
                </a:solidFill>
                <a:latin typeface="Arial"/>
                <a:ea typeface="Arial"/>
                <a:cs typeface="Arial"/>
                <a:sym typeface="Arial"/>
              </a:rPr>
              <a:t>7</a:t>
            </a:fld>
            <a:endParaRPr lang="en-US" sz="1800" b="0" i="0" u="none" strike="noStrike" cap="none">
              <a:solidFill>
                <a:srgbClr val="666666"/>
              </a:solidFill>
              <a:latin typeface="Arial"/>
              <a:ea typeface="Arial"/>
              <a:cs typeface="Arial"/>
              <a:sym typeface="Arial"/>
            </a:endParaRPr>
          </a:p>
        </p:txBody>
      </p:sp>
      <p:sp>
        <p:nvSpPr>
          <p:cNvPr id="418" name="Shape 418"/>
          <p:cNvSpPr txBox="1"/>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ctr" rtl="0">
              <a:spcBef>
                <a:spcPts val="0"/>
              </a:spcBef>
              <a:buClr>
                <a:srgbClr val="FFFFFF"/>
              </a:buClr>
              <a:buSzPct val="25000"/>
              <a:buFont typeface="Arial"/>
              <a:buNone/>
            </a:pPr>
            <a:r>
              <a:rPr lang="en-US" sz="4400" b="0" u="none">
                <a:solidFill>
                  <a:srgbClr val="0E675B"/>
                </a:solidFill>
                <a:latin typeface="Arial"/>
                <a:ea typeface="Arial"/>
                <a:cs typeface="Arial"/>
                <a:sym typeface="Arial"/>
              </a:rPr>
              <a:t>The developer dream haiku</a:t>
            </a:r>
            <a:r>
              <a:rPr lang="en-US" sz="4400" b="0" u="none">
                <a:solidFill>
                  <a:srgbClr val="666666"/>
                </a:solidFill>
                <a:latin typeface="Arial"/>
                <a:ea typeface="Arial"/>
                <a:cs typeface="Arial"/>
                <a:sym typeface="Arial"/>
              </a:rPr>
              <a:t/>
            </a:r>
            <a:br>
              <a:rPr lang="en-US" sz="4400" b="0" u="none">
                <a:solidFill>
                  <a:srgbClr val="666666"/>
                </a:solidFill>
                <a:latin typeface="Arial"/>
                <a:ea typeface="Arial"/>
                <a:cs typeface="Arial"/>
                <a:sym typeface="Arial"/>
              </a:rPr>
            </a:br>
            <a:endParaRPr lang="en-US" sz="4400" b="0" u="none">
              <a:solidFill>
                <a:srgbClr val="666666"/>
              </a:solidFill>
              <a:latin typeface="Arial"/>
              <a:ea typeface="Arial"/>
              <a:cs typeface="Arial"/>
              <a:sym typeface="Arial"/>
            </a:endParaRPr>
          </a:p>
        </p:txBody>
      </p:sp>
      <p:sp>
        <p:nvSpPr>
          <p:cNvPr id="419" name="Shape 419"/>
          <p:cNvSpPr/>
          <p:nvPr/>
        </p:nvSpPr>
        <p:spPr>
          <a:xfrm>
            <a:off x="2509216" y="2434191"/>
            <a:ext cx="414474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666666"/>
                </a:solidFill>
                <a:latin typeface="Arial"/>
                <a:ea typeface="Arial"/>
                <a:cs typeface="Arial"/>
                <a:sym typeface="Arial"/>
              </a:rPr>
              <a:t> Run it in the Cloud for me,</a:t>
            </a:r>
          </a:p>
        </p:txBody>
      </p:sp>
      <p:sp>
        <p:nvSpPr>
          <p:cNvPr id="420" name="Shape 420"/>
          <p:cNvSpPr/>
          <p:nvPr/>
        </p:nvSpPr>
        <p:spPr>
          <a:xfrm>
            <a:off x="4269739" y="3240685"/>
            <a:ext cx="3122301"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666666"/>
                </a:solidFill>
                <a:latin typeface="Arial"/>
                <a:ea typeface="Arial"/>
                <a:cs typeface="Arial"/>
                <a:sym typeface="Arial"/>
              </a:rPr>
              <a:t> I do not care how   </a:t>
            </a:r>
          </a:p>
        </p:txBody>
      </p:sp>
      <p:sp>
        <p:nvSpPr>
          <p:cNvPr id="421" name="Shape 421"/>
          <p:cNvSpPr/>
          <p:nvPr/>
        </p:nvSpPr>
        <p:spPr>
          <a:xfrm>
            <a:off x="1736682" y="1601292"/>
            <a:ext cx="3830438"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666666"/>
                </a:solidFill>
                <a:latin typeface="Arial"/>
                <a:ea typeface="Arial"/>
                <a:cs typeface="Arial"/>
                <a:sym typeface="Arial"/>
              </a:rPr>
              <a:t>Here is my source code,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1000"/>
                                        <p:tgtEl>
                                          <p:spTgt spid="4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fade">
                                      <p:cBhvr>
                                        <p:cTn id="11" dur="1000"/>
                                        <p:tgtEl>
                                          <p:spTgt spid="41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20"/>
                                        </p:tgtEl>
                                        <p:attrNameLst>
                                          <p:attrName>style.visibility</p:attrName>
                                        </p:attrNameLst>
                                      </p:cBhvr>
                                      <p:to>
                                        <p:strVal val="visible"/>
                                      </p:to>
                                    </p:set>
                                    <p:animEffect transition="in" filter="fade">
                                      <p:cBhvr>
                                        <p:cTn id="15"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426"/>
        <p:cNvGrpSpPr/>
        <p:nvPr/>
      </p:nvGrpSpPr>
      <p:grpSpPr>
        <a:xfrm>
          <a:off x="0" y="0"/>
          <a:ext cx="0" cy="0"/>
          <a:chOff x="0" y="0"/>
          <a:chExt cx="0" cy="0"/>
        </a:xfrm>
      </p:grpSpPr>
      <p:pic>
        <p:nvPicPr>
          <p:cNvPr id="427" name="Shape 427"/>
          <p:cNvPicPr preferRelativeResize="0"/>
          <p:nvPr/>
        </p:nvPicPr>
        <p:blipFill rotWithShape="1">
          <a:blip r:embed="rId3">
            <a:alphaModFix/>
          </a:blip>
          <a:srcRect/>
          <a:stretch/>
        </p:blipFill>
        <p:spPr>
          <a:xfrm>
            <a:off x="0" y="-160565"/>
            <a:ext cx="9143998" cy="5697765"/>
          </a:xfrm>
          <a:prstGeom prst="rect">
            <a:avLst/>
          </a:prstGeom>
          <a:noFill/>
          <a:ln>
            <a:noFill/>
          </a:ln>
        </p:spPr>
      </p:pic>
      <p:sp>
        <p:nvSpPr>
          <p:cNvPr id="428" name="Shape 428"/>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ctr" rtl="0">
              <a:spcBef>
                <a:spcPts val="0"/>
              </a:spcBef>
              <a:buClr>
                <a:srgbClr val="FFFFFF"/>
              </a:buClr>
              <a:buSzPct val="25000"/>
              <a:buFont typeface="Arial"/>
              <a:buNone/>
            </a:pPr>
            <a:r>
              <a:rPr lang="en-US" sz="2800" b="1" i="0" u="none" strike="noStrike" cap="none">
                <a:solidFill>
                  <a:srgbClr val="FFFFFF"/>
                </a:solidFill>
                <a:latin typeface="Arial"/>
                <a:ea typeface="Arial"/>
                <a:cs typeface="Arial"/>
                <a:sym typeface="Arial"/>
              </a:rPr>
              <a:t>The IT Operator reality</a:t>
            </a:r>
            <a:br>
              <a:rPr lang="en-US" sz="2800" b="1" i="0" u="none" strike="noStrike" cap="none">
                <a:solidFill>
                  <a:srgbClr val="FFFFFF"/>
                </a:solidFill>
                <a:latin typeface="Arial"/>
                <a:ea typeface="Arial"/>
                <a:cs typeface="Arial"/>
                <a:sym typeface="Arial"/>
              </a:rPr>
            </a:br>
            <a:endParaRPr lang="en-US" sz="2800" b="1" i="0" u="none" strike="noStrike" cap="none">
              <a:solidFill>
                <a:srgbClr val="FFFFFF"/>
              </a:solidFill>
              <a:latin typeface="Arial"/>
              <a:ea typeface="Arial"/>
              <a:cs typeface="Arial"/>
              <a:sym typeface="Arial"/>
            </a:endParaRPr>
          </a:p>
        </p:txBody>
      </p:sp>
      <p:sp>
        <p:nvSpPr>
          <p:cNvPr id="429" name="Shape 429"/>
          <p:cNvSpPr/>
          <p:nvPr/>
        </p:nvSpPr>
        <p:spPr>
          <a:xfrm>
            <a:off x="2782938" y="2162416"/>
            <a:ext cx="414474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FFFFFF"/>
                </a:solidFill>
                <a:latin typeface="Arial"/>
                <a:ea typeface="Arial"/>
                <a:cs typeface="Arial"/>
                <a:sym typeface="Arial"/>
              </a:rPr>
              <a:t>That's only Day One</a:t>
            </a:r>
          </a:p>
        </p:txBody>
      </p:sp>
      <p:sp>
        <p:nvSpPr>
          <p:cNvPr id="430" name="Shape 430"/>
          <p:cNvSpPr/>
          <p:nvPr/>
        </p:nvSpPr>
        <p:spPr>
          <a:xfrm>
            <a:off x="1094200" y="3062475"/>
            <a:ext cx="6446758"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rgbClr val="FFFFFF"/>
                </a:solidFill>
                <a:latin typeface="Arial"/>
                <a:ea typeface="Arial"/>
                <a:cs typeface="Arial"/>
                <a:sym typeface="Arial"/>
              </a:rPr>
              <a:t>You have to deploy again and again and again</a:t>
            </a:r>
          </a:p>
        </p:txBody>
      </p:sp>
      <p:sp>
        <p:nvSpPr>
          <p:cNvPr id="431" name="Shape 431"/>
          <p:cNvSpPr/>
          <p:nvPr/>
        </p:nvSpPr>
        <p:spPr>
          <a:xfrm>
            <a:off x="1470744" y="1276833"/>
            <a:ext cx="5663181"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lt1"/>
                </a:solidFill>
                <a:latin typeface="Arial"/>
                <a:ea typeface="Arial"/>
                <a:cs typeface="Arial"/>
                <a:sym typeface="Arial"/>
              </a:rPr>
              <a:t>It's not enough just to deploy something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29"/>
                                        </p:tgtEl>
                                        <p:attrNameLst>
                                          <p:attrName>style.visibility</p:attrName>
                                        </p:attrNameLst>
                                      </p:cBhvr>
                                      <p:to>
                                        <p:strVal val="visible"/>
                                      </p:to>
                                    </p:set>
                                    <p:animEffect transition="in" filter="fade">
                                      <p:cBhvr>
                                        <p:cTn id="11" dur="1000"/>
                                        <p:tgtEl>
                                          <p:spTgt spid="4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30"/>
                                        </p:tgtEl>
                                        <p:attrNameLst>
                                          <p:attrName>style.visibility</p:attrName>
                                        </p:attrNameLst>
                                      </p:cBhvr>
                                      <p:to>
                                        <p:strVal val="visible"/>
                                      </p:to>
                                    </p:set>
                                    <p:animEffect transition="in" filter="fade">
                                      <p:cBhvr>
                                        <p:cTn id="15"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alpha val="0"/>
          </a:srgbClr>
        </a:solidFill>
        <a:effectLst/>
      </p:bgPr>
    </p:bg>
    <p:spTree>
      <p:nvGrpSpPr>
        <p:cNvPr id="1" name="Shape 436"/>
        <p:cNvGrpSpPr/>
        <p:nvPr/>
      </p:nvGrpSpPr>
      <p:grpSpPr>
        <a:xfrm>
          <a:off x="0" y="0"/>
          <a:ext cx="0" cy="0"/>
          <a:chOff x="0" y="0"/>
          <a:chExt cx="0" cy="0"/>
        </a:xfrm>
      </p:grpSpPr>
      <p:sp>
        <p:nvSpPr>
          <p:cNvPr id="437" name="Shape 437"/>
          <p:cNvSpPr txBox="1">
            <a:spLocks noGrp="1"/>
          </p:cNvSpPr>
          <p:nvPr>
            <p:ph type="sldNum" idx="12"/>
          </p:nvPr>
        </p:nvSpPr>
        <p:spPr>
          <a:xfrm>
            <a:off x="48247" y="4861462"/>
            <a:ext cx="373337" cy="273843"/>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900">
                <a:solidFill>
                  <a:srgbClr val="A5A5A5"/>
                </a:solidFill>
                <a:latin typeface="Arial"/>
                <a:ea typeface="Arial"/>
                <a:cs typeface="Arial"/>
                <a:sym typeface="Arial"/>
              </a:rPr>
              <a:t>9</a:t>
            </a:fld>
            <a:endParaRPr lang="en-US" sz="900">
              <a:solidFill>
                <a:srgbClr val="A5A5A5"/>
              </a:solidFill>
              <a:latin typeface="Arial"/>
              <a:ea typeface="Arial"/>
              <a:cs typeface="Arial"/>
              <a:sym typeface="Arial"/>
            </a:endParaRPr>
          </a:p>
        </p:txBody>
      </p:sp>
      <p:grpSp>
        <p:nvGrpSpPr>
          <p:cNvPr id="438" name="Shape 438"/>
          <p:cNvGrpSpPr/>
          <p:nvPr/>
        </p:nvGrpSpPr>
        <p:grpSpPr>
          <a:xfrm>
            <a:off x="2560521" y="1702681"/>
            <a:ext cx="662620" cy="663615"/>
            <a:chOff x="1997666" y="627704"/>
            <a:chExt cx="879728" cy="881051"/>
          </a:xfrm>
        </p:grpSpPr>
        <p:sp>
          <p:nvSpPr>
            <p:cNvPr id="439" name="Shape 439"/>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40" name="Shape 440"/>
            <p:cNvSpPr txBox="1"/>
            <p:nvPr/>
          </p:nvSpPr>
          <p:spPr>
            <a:xfrm>
              <a:off x="2244243" y="729102"/>
              <a:ext cx="363462"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4</a:t>
              </a:r>
            </a:p>
          </p:txBody>
        </p:sp>
      </p:grpSp>
      <p:grpSp>
        <p:nvGrpSpPr>
          <p:cNvPr id="441" name="Shape 441"/>
          <p:cNvGrpSpPr/>
          <p:nvPr/>
        </p:nvGrpSpPr>
        <p:grpSpPr>
          <a:xfrm>
            <a:off x="3997458" y="1702681"/>
            <a:ext cx="662620" cy="663615"/>
            <a:chOff x="1997666" y="627704"/>
            <a:chExt cx="879728" cy="881051"/>
          </a:xfrm>
        </p:grpSpPr>
        <p:sp>
          <p:nvSpPr>
            <p:cNvPr id="442" name="Shape 442"/>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43" name="Shape 443"/>
            <p:cNvSpPr txBox="1"/>
            <p:nvPr/>
          </p:nvSpPr>
          <p:spPr>
            <a:xfrm>
              <a:off x="2244243" y="729102"/>
              <a:ext cx="363462"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4</a:t>
              </a:r>
            </a:p>
          </p:txBody>
        </p:sp>
      </p:grpSp>
      <p:grpSp>
        <p:nvGrpSpPr>
          <p:cNvPr id="444" name="Shape 444"/>
          <p:cNvGrpSpPr/>
          <p:nvPr/>
        </p:nvGrpSpPr>
        <p:grpSpPr>
          <a:xfrm>
            <a:off x="5434397" y="1702681"/>
            <a:ext cx="662620" cy="663615"/>
            <a:chOff x="1997666" y="627704"/>
            <a:chExt cx="879728" cy="881051"/>
          </a:xfrm>
        </p:grpSpPr>
        <p:sp>
          <p:nvSpPr>
            <p:cNvPr id="445" name="Shape 445"/>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46" name="Shape 446"/>
            <p:cNvSpPr txBox="1"/>
            <p:nvPr/>
          </p:nvSpPr>
          <p:spPr>
            <a:xfrm>
              <a:off x="2244243" y="729102"/>
              <a:ext cx="363462"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8</a:t>
              </a:r>
            </a:p>
          </p:txBody>
        </p:sp>
      </p:grpSp>
      <p:grpSp>
        <p:nvGrpSpPr>
          <p:cNvPr id="447" name="Shape 447"/>
          <p:cNvGrpSpPr/>
          <p:nvPr/>
        </p:nvGrpSpPr>
        <p:grpSpPr>
          <a:xfrm>
            <a:off x="6871334" y="1702681"/>
            <a:ext cx="662620" cy="663615"/>
            <a:chOff x="1997666" y="627704"/>
            <a:chExt cx="879728" cy="881051"/>
          </a:xfrm>
        </p:grpSpPr>
        <p:sp>
          <p:nvSpPr>
            <p:cNvPr id="448" name="Shape 448"/>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49" name="Shape 449"/>
            <p:cNvSpPr txBox="1"/>
            <p:nvPr/>
          </p:nvSpPr>
          <p:spPr>
            <a:xfrm>
              <a:off x="2244243" y="729102"/>
              <a:ext cx="363462"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6</a:t>
              </a:r>
            </a:p>
          </p:txBody>
        </p:sp>
      </p:grpSp>
      <p:sp>
        <p:nvSpPr>
          <p:cNvPr id="450" name="Shape 450"/>
          <p:cNvSpPr/>
          <p:nvPr/>
        </p:nvSpPr>
        <p:spPr>
          <a:xfrm>
            <a:off x="1066976" y="1249482"/>
            <a:ext cx="789788"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Request VMs</a:t>
            </a:r>
          </a:p>
        </p:txBody>
      </p:sp>
      <p:sp>
        <p:nvSpPr>
          <p:cNvPr id="451" name="Shape 451"/>
          <p:cNvSpPr/>
          <p:nvPr/>
        </p:nvSpPr>
        <p:spPr>
          <a:xfrm>
            <a:off x="2325518" y="1249482"/>
            <a:ext cx="1032317"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Request Network</a:t>
            </a:r>
          </a:p>
        </p:txBody>
      </p:sp>
      <p:sp>
        <p:nvSpPr>
          <p:cNvPr id="452" name="Shape 452"/>
          <p:cNvSpPr/>
          <p:nvPr/>
        </p:nvSpPr>
        <p:spPr>
          <a:xfrm>
            <a:off x="3706587" y="1249482"/>
            <a:ext cx="13357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Request Software Install</a:t>
            </a:r>
          </a:p>
        </p:txBody>
      </p:sp>
      <p:sp>
        <p:nvSpPr>
          <p:cNvPr id="453" name="Shape 453"/>
          <p:cNvSpPr/>
          <p:nvPr/>
        </p:nvSpPr>
        <p:spPr>
          <a:xfrm>
            <a:off x="5228328" y="1249482"/>
            <a:ext cx="105469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Request Database</a:t>
            </a:r>
          </a:p>
        </p:txBody>
      </p:sp>
      <p:sp>
        <p:nvSpPr>
          <p:cNvPr id="454" name="Shape 454"/>
          <p:cNvSpPr/>
          <p:nvPr/>
        </p:nvSpPr>
        <p:spPr>
          <a:xfrm>
            <a:off x="6306219" y="1249482"/>
            <a:ext cx="1795785"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Random Network Troubleshooting</a:t>
            </a:r>
          </a:p>
        </p:txBody>
      </p:sp>
      <p:sp>
        <p:nvSpPr>
          <p:cNvPr id="455" name="Shape 455"/>
          <p:cNvSpPr/>
          <p:nvPr/>
        </p:nvSpPr>
        <p:spPr>
          <a:xfrm>
            <a:off x="723341" y="3850101"/>
            <a:ext cx="1452030"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Random Middleware/OS Troubleshooting</a:t>
            </a:r>
          </a:p>
        </p:txBody>
      </p:sp>
      <p:sp>
        <p:nvSpPr>
          <p:cNvPr id="456" name="Shape 456"/>
          <p:cNvSpPr/>
          <p:nvPr/>
        </p:nvSpPr>
        <p:spPr>
          <a:xfrm>
            <a:off x="2369968" y="3849467"/>
            <a:ext cx="1073437"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Develop App</a:t>
            </a:r>
          </a:p>
        </p:txBody>
      </p:sp>
      <p:sp>
        <p:nvSpPr>
          <p:cNvPr id="457" name="Shape 457"/>
          <p:cNvSpPr/>
          <p:nvPr/>
        </p:nvSpPr>
        <p:spPr>
          <a:xfrm>
            <a:off x="3619987" y="3849467"/>
            <a:ext cx="1352946"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User Acceptance Testing</a:t>
            </a:r>
          </a:p>
        </p:txBody>
      </p:sp>
      <p:sp>
        <p:nvSpPr>
          <p:cNvPr id="458" name="Shape 458"/>
          <p:cNvSpPr/>
          <p:nvPr/>
        </p:nvSpPr>
        <p:spPr>
          <a:xfrm>
            <a:off x="5103048" y="3849466"/>
            <a:ext cx="1401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QA/Production</a:t>
            </a:r>
            <a:br>
              <a:rPr lang="en-US" sz="1200" b="1">
                <a:solidFill>
                  <a:srgbClr val="666666"/>
                </a:solidFill>
                <a:latin typeface="Arial"/>
                <a:ea typeface="Arial"/>
                <a:cs typeface="Arial"/>
                <a:sym typeface="Arial"/>
              </a:rPr>
            </a:br>
            <a:r>
              <a:rPr lang="en-US" sz="1200" b="1">
                <a:solidFill>
                  <a:srgbClr val="666666"/>
                </a:solidFill>
                <a:latin typeface="Arial"/>
                <a:ea typeface="Arial"/>
                <a:cs typeface="Arial"/>
                <a:sym typeface="Arial"/>
              </a:rPr>
              <a:t>Deploy Pipeline</a:t>
            </a:r>
          </a:p>
        </p:txBody>
      </p:sp>
      <p:sp>
        <p:nvSpPr>
          <p:cNvPr id="459" name="Shape 459"/>
          <p:cNvSpPr/>
          <p:nvPr/>
        </p:nvSpPr>
        <p:spPr>
          <a:xfrm>
            <a:off x="6610840" y="3843496"/>
            <a:ext cx="1199242"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666666"/>
                </a:solidFill>
                <a:latin typeface="Arial"/>
                <a:ea typeface="Arial"/>
                <a:cs typeface="Arial"/>
                <a:sym typeface="Arial"/>
              </a:rPr>
              <a:t>Scale Up/Down</a:t>
            </a:r>
          </a:p>
        </p:txBody>
      </p:sp>
      <p:sp>
        <p:nvSpPr>
          <p:cNvPr id="460" name="Shape 460"/>
          <p:cNvSpPr/>
          <p:nvPr/>
        </p:nvSpPr>
        <p:spPr>
          <a:xfrm>
            <a:off x="7674697" y="3195066"/>
            <a:ext cx="128783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666666"/>
                </a:solidFill>
                <a:latin typeface="Arial"/>
                <a:ea typeface="Arial"/>
                <a:cs typeface="Arial"/>
                <a:sym typeface="Arial"/>
              </a:rPr>
              <a:t>Nearly </a:t>
            </a:r>
            <a:br>
              <a:rPr lang="en-US" sz="1800" b="1">
                <a:solidFill>
                  <a:srgbClr val="666666"/>
                </a:solidFill>
                <a:latin typeface="Arial"/>
                <a:ea typeface="Arial"/>
                <a:cs typeface="Arial"/>
                <a:sym typeface="Arial"/>
              </a:rPr>
            </a:br>
            <a:r>
              <a:rPr lang="en-US" sz="1800" b="1">
                <a:solidFill>
                  <a:srgbClr val="666666"/>
                </a:solidFill>
                <a:latin typeface="Arial"/>
                <a:ea typeface="Arial"/>
                <a:cs typeface="Arial"/>
                <a:sym typeface="Arial"/>
              </a:rPr>
              <a:t>6 months </a:t>
            </a:r>
            <a:br>
              <a:rPr lang="en-US" sz="1800" b="1">
                <a:solidFill>
                  <a:srgbClr val="666666"/>
                </a:solidFill>
                <a:latin typeface="Arial"/>
                <a:ea typeface="Arial"/>
                <a:cs typeface="Arial"/>
                <a:sym typeface="Arial"/>
              </a:rPr>
            </a:br>
            <a:r>
              <a:rPr lang="en-US" sz="1800" b="1">
                <a:solidFill>
                  <a:srgbClr val="666666"/>
                </a:solidFill>
                <a:latin typeface="Arial"/>
                <a:ea typeface="Arial"/>
                <a:cs typeface="Arial"/>
                <a:sym typeface="Arial"/>
              </a:rPr>
              <a:t>later</a:t>
            </a:r>
          </a:p>
        </p:txBody>
      </p:sp>
      <p:grpSp>
        <p:nvGrpSpPr>
          <p:cNvPr id="461" name="Shape 461"/>
          <p:cNvGrpSpPr/>
          <p:nvPr/>
        </p:nvGrpSpPr>
        <p:grpSpPr>
          <a:xfrm>
            <a:off x="1123582" y="1702681"/>
            <a:ext cx="662620" cy="663615"/>
            <a:chOff x="1997666" y="627704"/>
            <a:chExt cx="879728" cy="881051"/>
          </a:xfrm>
        </p:grpSpPr>
        <p:sp>
          <p:nvSpPr>
            <p:cNvPr id="462" name="Shape 462"/>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63" name="Shape 463"/>
            <p:cNvSpPr txBox="1"/>
            <p:nvPr/>
          </p:nvSpPr>
          <p:spPr>
            <a:xfrm>
              <a:off x="2130616" y="729102"/>
              <a:ext cx="590717"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14</a:t>
              </a:r>
            </a:p>
          </p:txBody>
        </p:sp>
      </p:grpSp>
      <p:grpSp>
        <p:nvGrpSpPr>
          <p:cNvPr id="464" name="Shape 464"/>
          <p:cNvGrpSpPr/>
          <p:nvPr/>
        </p:nvGrpSpPr>
        <p:grpSpPr>
          <a:xfrm>
            <a:off x="1123582" y="3213394"/>
            <a:ext cx="662620" cy="663615"/>
            <a:chOff x="1997666" y="627704"/>
            <a:chExt cx="879728" cy="881051"/>
          </a:xfrm>
        </p:grpSpPr>
        <p:sp>
          <p:nvSpPr>
            <p:cNvPr id="465" name="Shape 465"/>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66" name="Shape 466"/>
            <p:cNvSpPr txBox="1"/>
            <p:nvPr/>
          </p:nvSpPr>
          <p:spPr>
            <a:xfrm>
              <a:off x="2141890" y="729102"/>
              <a:ext cx="568170"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11</a:t>
              </a:r>
            </a:p>
          </p:txBody>
        </p:sp>
      </p:grpSp>
      <p:grpSp>
        <p:nvGrpSpPr>
          <p:cNvPr id="467" name="Shape 467"/>
          <p:cNvGrpSpPr/>
          <p:nvPr/>
        </p:nvGrpSpPr>
        <p:grpSpPr>
          <a:xfrm>
            <a:off x="2560521" y="3213394"/>
            <a:ext cx="662620" cy="663615"/>
            <a:chOff x="1997666" y="627704"/>
            <a:chExt cx="879728" cy="881051"/>
          </a:xfrm>
        </p:grpSpPr>
        <p:sp>
          <p:nvSpPr>
            <p:cNvPr id="468" name="Shape 468"/>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69" name="Shape 469"/>
            <p:cNvSpPr txBox="1"/>
            <p:nvPr/>
          </p:nvSpPr>
          <p:spPr>
            <a:xfrm>
              <a:off x="2130616" y="729102"/>
              <a:ext cx="590717"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40</a:t>
              </a:r>
            </a:p>
          </p:txBody>
        </p:sp>
      </p:grpSp>
      <p:grpSp>
        <p:nvGrpSpPr>
          <p:cNvPr id="470" name="Shape 470"/>
          <p:cNvGrpSpPr/>
          <p:nvPr/>
        </p:nvGrpSpPr>
        <p:grpSpPr>
          <a:xfrm>
            <a:off x="3986803" y="3213394"/>
            <a:ext cx="662620" cy="663615"/>
            <a:chOff x="1997666" y="627704"/>
            <a:chExt cx="879728" cy="881051"/>
          </a:xfrm>
        </p:grpSpPr>
        <p:sp>
          <p:nvSpPr>
            <p:cNvPr id="471" name="Shape 471"/>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72" name="Shape 472"/>
            <p:cNvSpPr txBox="1"/>
            <p:nvPr/>
          </p:nvSpPr>
          <p:spPr>
            <a:xfrm>
              <a:off x="2130616" y="729102"/>
              <a:ext cx="590717"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14</a:t>
              </a:r>
            </a:p>
          </p:txBody>
        </p:sp>
      </p:grpSp>
      <p:grpSp>
        <p:nvGrpSpPr>
          <p:cNvPr id="473" name="Shape 473"/>
          <p:cNvGrpSpPr/>
          <p:nvPr/>
        </p:nvGrpSpPr>
        <p:grpSpPr>
          <a:xfrm>
            <a:off x="5434397" y="3213394"/>
            <a:ext cx="662620" cy="663615"/>
            <a:chOff x="1997666" y="627704"/>
            <a:chExt cx="879728" cy="881051"/>
          </a:xfrm>
        </p:grpSpPr>
        <p:sp>
          <p:nvSpPr>
            <p:cNvPr id="474" name="Shape 474"/>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75" name="Shape 475"/>
            <p:cNvSpPr txBox="1"/>
            <p:nvPr/>
          </p:nvSpPr>
          <p:spPr>
            <a:xfrm>
              <a:off x="2130616" y="729102"/>
              <a:ext cx="590717"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60</a:t>
              </a:r>
            </a:p>
          </p:txBody>
        </p:sp>
      </p:grpSp>
      <p:grpSp>
        <p:nvGrpSpPr>
          <p:cNvPr id="476" name="Shape 476"/>
          <p:cNvGrpSpPr/>
          <p:nvPr/>
        </p:nvGrpSpPr>
        <p:grpSpPr>
          <a:xfrm>
            <a:off x="6871334" y="3213394"/>
            <a:ext cx="662620" cy="663615"/>
            <a:chOff x="1997666" y="627704"/>
            <a:chExt cx="879728" cy="881051"/>
          </a:xfrm>
        </p:grpSpPr>
        <p:sp>
          <p:nvSpPr>
            <p:cNvPr id="477" name="Shape 477"/>
            <p:cNvSpPr/>
            <p:nvPr/>
          </p:nvSpPr>
          <p:spPr>
            <a:xfrm>
              <a:off x="1997666" y="627704"/>
              <a:ext cx="879728" cy="881051"/>
            </a:xfrm>
            <a:prstGeom prst="ellipse">
              <a:avLst/>
            </a:prstGeom>
            <a:solidFill>
              <a:schemeClr val="accent1"/>
            </a:solidFill>
            <a:ln>
              <a:noFill/>
            </a:ln>
          </p:spPr>
          <p:txBody>
            <a:bodyPr lIns="50800" tIns="50800" rIns="50800" bIns="50800" anchor="ctr" anchorCtr="0">
              <a:noAutofit/>
            </a:bodyPr>
            <a:lstStyle/>
            <a:p>
              <a:pPr marL="0" marR="0" lvl="0" indent="0" algn="ctr" rtl="0">
                <a:spcBef>
                  <a:spcPts val="0"/>
                </a:spcBef>
                <a:buNone/>
              </a:pPr>
              <a:endParaRPr sz="2400" b="1">
                <a:solidFill>
                  <a:srgbClr val="FFFFFF"/>
                </a:solidFill>
                <a:latin typeface="Arial"/>
                <a:ea typeface="Arial"/>
                <a:cs typeface="Arial"/>
                <a:sym typeface="Arial"/>
              </a:endParaRPr>
            </a:p>
          </p:txBody>
        </p:sp>
        <p:sp>
          <p:nvSpPr>
            <p:cNvPr id="478" name="Shape 478"/>
            <p:cNvSpPr txBox="1"/>
            <p:nvPr/>
          </p:nvSpPr>
          <p:spPr>
            <a:xfrm>
              <a:off x="2244243" y="729102"/>
              <a:ext cx="363462" cy="626552"/>
            </a:xfrm>
            <a:prstGeom prst="rect">
              <a:avLst/>
            </a:prstGeom>
            <a:noFill/>
            <a:ln>
              <a:noFill/>
            </a:ln>
          </p:spPr>
          <p:txBody>
            <a:bodyPr lIns="50800" tIns="50800" rIns="50800" bIns="50800" anchor="ctr" anchorCtr="0">
              <a:noAutofit/>
            </a:bodyPr>
            <a:lstStyle/>
            <a:p>
              <a:pPr marL="0" marR="0" lvl="0" indent="0" algn="ctr" rtl="0">
                <a:spcBef>
                  <a:spcPts val="0"/>
                </a:spcBef>
                <a:buSzPct val="25000"/>
                <a:buNone/>
              </a:pPr>
              <a:r>
                <a:rPr lang="en-US" sz="2400" b="1">
                  <a:solidFill>
                    <a:srgbClr val="FFFFFF"/>
                  </a:solidFill>
                  <a:latin typeface="Arial"/>
                  <a:ea typeface="Arial"/>
                  <a:cs typeface="Arial"/>
                  <a:sym typeface="Arial"/>
                </a:rPr>
                <a:t>2</a:t>
              </a:r>
            </a:p>
          </p:txBody>
        </p:sp>
      </p:grpSp>
      <p:cxnSp>
        <p:nvCxnSpPr>
          <p:cNvPr id="479" name="Shape 479"/>
          <p:cNvCxnSpPr/>
          <p:nvPr/>
        </p:nvCxnSpPr>
        <p:spPr>
          <a:xfrm>
            <a:off x="1786203" y="2049677"/>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0" name="Shape 480"/>
          <p:cNvCxnSpPr>
            <a:stCxn id="448" idx="6"/>
            <a:endCxn id="465" idx="2"/>
          </p:cNvCxnSpPr>
          <p:nvPr/>
        </p:nvCxnSpPr>
        <p:spPr>
          <a:xfrm flipH="1">
            <a:off x="1123555" y="2034489"/>
            <a:ext cx="6410400" cy="1510800"/>
          </a:xfrm>
          <a:prstGeom prst="bentConnector5">
            <a:avLst>
              <a:gd name="adj1" fmla="val -3566"/>
              <a:gd name="adj2" fmla="val 49997"/>
              <a:gd name="adj3" fmla="val 103566"/>
            </a:avLst>
          </a:prstGeom>
          <a:noFill/>
          <a:ln w="25400" cap="flat" cmpd="sng">
            <a:solidFill>
              <a:schemeClr val="lt2"/>
            </a:solidFill>
            <a:prstDash val="solid"/>
            <a:miter/>
            <a:headEnd type="none" w="med" len="med"/>
            <a:tailEnd type="stealth" w="lg" len="lg"/>
          </a:ln>
        </p:spPr>
      </p:cxnSp>
      <p:cxnSp>
        <p:nvCxnSpPr>
          <p:cNvPr id="481" name="Shape 481"/>
          <p:cNvCxnSpPr/>
          <p:nvPr/>
        </p:nvCxnSpPr>
        <p:spPr>
          <a:xfrm>
            <a:off x="3223141" y="2034489"/>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2" name="Shape 482"/>
          <p:cNvCxnSpPr/>
          <p:nvPr/>
        </p:nvCxnSpPr>
        <p:spPr>
          <a:xfrm>
            <a:off x="4660080" y="2034489"/>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3" name="Shape 483"/>
          <p:cNvCxnSpPr/>
          <p:nvPr/>
        </p:nvCxnSpPr>
        <p:spPr>
          <a:xfrm>
            <a:off x="6097017" y="2034489"/>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4" name="Shape 484"/>
          <p:cNvCxnSpPr/>
          <p:nvPr/>
        </p:nvCxnSpPr>
        <p:spPr>
          <a:xfrm>
            <a:off x="1786203" y="3545201"/>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5" name="Shape 485"/>
          <p:cNvCxnSpPr/>
          <p:nvPr/>
        </p:nvCxnSpPr>
        <p:spPr>
          <a:xfrm>
            <a:off x="3223141" y="3545201"/>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6" name="Shape 486"/>
          <p:cNvCxnSpPr/>
          <p:nvPr/>
        </p:nvCxnSpPr>
        <p:spPr>
          <a:xfrm>
            <a:off x="4660080" y="3545201"/>
            <a:ext cx="774316" cy="0"/>
          </a:xfrm>
          <a:prstGeom prst="straightConnector1">
            <a:avLst/>
          </a:prstGeom>
          <a:noFill/>
          <a:ln w="25400" cap="flat" cmpd="sng">
            <a:solidFill>
              <a:schemeClr val="lt2"/>
            </a:solidFill>
            <a:prstDash val="solid"/>
            <a:miter/>
            <a:headEnd type="none" w="med" len="med"/>
            <a:tailEnd type="stealth" w="lg" len="lg"/>
          </a:ln>
        </p:spPr>
      </p:cxnSp>
      <p:cxnSp>
        <p:nvCxnSpPr>
          <p:cNvPr id="487" name="Shape 487"/>
          <p:cNvCxnSpPr/>
          <p:nvPr/>
        </p:nvCxnSpPr>
        <p:spPr>
          <a:xfrm>
            <a:off x="6097017" y="3545201"/>
            <a:ext cx="774316" cy="0"/>
          </a:xfrm>
          <a:prstGeom prst="straightConnector1">
            <a:avLst/>
          </a:prstGeom>
          <a:noFill/>
          <a:ln w="25400" cap="flat" cmpd="sng">
            <a:solidFill>
              <a:schemeClr val="lt2"/>
            </a:solidFill>
            <a:prstDash val="solid"/>
            <a:miter/>
            <a:headEnd type="none" w="med" len="med"/>
            <a:tailEnd type="stealth" w="lg" len="lg"/>
          </a:ln>
        </p:spPr>
      </p:cxnSp>
      <p:sp>
        <p:nvSpPr>
          <p:cNvPr id="488" name="Shape 488"/>
          <p:cNvSpPr/>
          <p:nvPr/>
        </p:nvSpPr>
        <p:spPr>
          <a:xfrm>
            <a:off x="330494" y="1835480"/>
            <a:ext cx="847119"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1">
                <a:solidFill>
                  <a:srgbClr val="666666"/>
                </a:solidFill>
                <a:latin typeface="Arial"/>
                <a:ea typeface="Arial"/>
                <a:cs typeface="Arial"/>
                <a:sym typeface="Arial"/>
              </a:rPr>
              <a:t>DAYS</a:t>
            </a:r>
          </a:p>
        </p:txBody>
      </p:sp>
      <p:sp>
        <p:nvSpPr>
          <p:cNvPr id="489" name="Shape 489"/>
          <p:cNvSpPr/>
          <p:nvPr/>
        </p:nvSpPr>
        <p:spPr>
          <a:xfrm>
            <a:off x="88078" y="160818"/>
            <a:ext cx="8706954"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1">
                <a:solidFill>
                  <a:srgbClr val="666666"/>
                </a:solidFill>
                <a:latin typeface="Arial"/>
                <a:ea typeface="Arial"/>
                <a:cs typeface="Arial"/>
                <a:sym typeface="Arial"/>
              </a:rPr>
              <a:t>IT Ops Spends</a:t>
            </a:r>
            <a:r>
              <a:rPr lang="en-US" sz="2800" b="1">
                <a:solidFill>
                  <a:srgbClr val="D8D8D8"/>
                </a:solidFill>
                <a:latin typeface="Arial"/>
                <a:ea typeface="Arial"/>
                <a:cs typeface="Arial"/>
                <a:sym typeface="Arial"/>
              </a:rPr>
              <a:t> </a:t>
            </a:r>
            <a:r>
              <a:rPr lang="en-US" sz="2800" b="1">
                <a:solidFill>
                  <a:srgbClr val="00AE9E"/>
                </a:solidFill>
                <a:latin typeface="Arial"/>
                <a:ea typeface="Arial"/>
                <a:cs typeface="Arial"/>
                <a:sym typeface="Arial"/>
              </a:rPr>
              <a:t>Time Building Snowflakes</a:t>
            </a:r>
          </a:p>
        </p:txBody>
      </p:sp>
      <p:sp>
        <p:nvSpPr>
          <p:cNvPr id="490" name="Shape 490"/>
          <p:cNvSpPr/>
          <p:nvPr/>
        </p:nvSpPr>
        <p:spPr>
          <a:xfrm>
            <a:off x="7673328" y="3360535"/>
            <a:ext cx="1440964"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par>
                                <p:cTn id="8" presetID="10" presetClass="entr" presetSubtype="0"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500"/>
                                        <p:tgtEl>
                                          <p:spTgt spid="4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p:cTn id="15" dur="500"/>
                                        <p:tgtEl>
                                          <p:spTgt spid="479"/>
                                        </p:tgtEl>
                                      </p:cBhvr>
                                    </p:animEffect>
                                  </p:childTnLst>
                                </p:cTn>
                              </p:par>
                              <p:par>
                                <p:cTn id="16" presetID="10" presetClass="entr" presetSubtype="0" fill="hold" nodeType="withEffect">
                                  <p:stCondLst>
                                    <p:cond delay="0"/>
                                  </p:stCondLst>
                                  <p:childTnLst>
                                    <p:set>
                                      <p:cBhvr>
                                        <p:cTn id="17" dur="1" fill="hold">
                                          <p:stCondLst>
                                            <p:cond delay="0"/>
                                          </p:stCondLst>
                                        </p:cTn>
                                        <p:tgtEl>
                                          <p:spTgt spid="438"/>
                                        </p:tgtEl>
                                        <p:attrNameLst>
                                          <p:attrName>style.visibility</p:attrName>
                                        </p:attrNameLst>
                                      </p:cBhvr>
                                      <p:to>
                                        <p:strVal val="visible"/>
                                      </p:to>
                                    </p:set>
                                    <p:animEffect transition="in" filter="fade">
                                      <p:cBhvr>
                                        <p:cTn id="18" dur="500"/>
                                        <p:tgtEl>
                                          <p:spTgt spid="438"/>
                                        </p:tgtEl>
                                      </p:cBhvr>
                                    </p:animEffect>
                                  </p:childTnLst>
                                </p:cTn>
                              </p:par>
                              <p:par>
                                <p:cTn id="19" presetID="10" presetClass="entr" presetSubtype="0" fill="hold" nodeType="withEffect">
                                  <p:stCondLst>
                                    <p:cond delay="0"/>
                                  </p:stCondLst>
                                  <p:childTnLst>
                                    <p:set>
                                      <p:cBhvr>
                                        <p:cTn id="20" dur="1" fill="hold">
                                          <p:stCondLst>
                                            <p:cond delay="0"/>
                                          </p:stCondLst>
                                        </p:cTn>
                                        <p:tgtEl>
                                          <p:spTgt spid="451"/>
                                        </p:tgtEl>
                                        <p:attrNameLst>
                                          <p:attrName>style.visibility</p:attrName>
                                        </p:attrNameLst>
                                      </p:cBhvr>
                                      <p:to>
                                        <p:strVal val="visible"/>
                                      </p:to>
                                    </p:set>
                                    <p:animEffect transition="in" filter="fade">
                                      <p:cBhvr>
                                        <p:cTn id="21" dur="500"/>
                                        <p:tgtEl>
                                          <p:spTgt spid="4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81"/>
                                        </p:tgtEl>
                                        <p:attrNameLst>
                                          <p:attrName>style.visibility</p:attrName>
                                        </p:attrNameLst>
                                      </p:cBhvr>
                                      <p:to>
                                        <p:strVal val="visible"/>
                                      </p:to>
                                    </p:set>
                                    <p:animEffect transition="in" filter="fade">
                                      <p:cBhvr>
                                        <p:cTn id="26" dur="500"/>
                                        <p:tgtEl>
                                          <p:spTgt spid="481"/>
                                        </p:tgtEl>
                                      </p:cBhvr>
                                    </p:animEffect>
                                  </p:childTnLst>
                                </p:cTn>
                              </p:par>
                              <p:par>
                                <p:cTn id="27" presetID="10" presetClass="entr" presetSubtype="0" fill="hold" nodeType="withEffect">
                                  <p:stCondLst>
                                    <p:cond delay="0"/>
                                  </p:stCondLst>
                                  <p:childTnLst>
                                    <p:set>
                                      <p:cBhvr>
                                        <p:cTn id="28" dur="1" fill="hold">
                                          <p:stCondLst>
                                            <p:cond delay="0"/>
                                          </p:stCondLst>
                                        </p:cTn>
                                        <p:tgtEl>
                                          <p:spTgt spid="452"/>
                                        </p:tgtEl>
                                        <p:attrNameLst>
                                          <p:attrName>style.visibility</p:attrName>
                                        </p:attrNameLst>
                                      </p:cBhvr>
                                      <p:to>
                                        <p:strVal val="visible"/>
                                      </p:to>
                                    </p:set>
                                    <p:animEffect transition="in" filter="fade">
                                      <p:cBhvr>
                                        <p:cTn id="29" dur="500"/>
                                        <p:tgtEl>
                                          <p:spTgt spid="452"/>
                                        </p:tgtEl>
                                      </p:cBhvr>
                                    </p:animEffect>
                                  </p:childTnLst>
                                </p:cTn>
                              </p:par>
                              <p:par>
                                <p:cTn id="30" presetID="10" presetClass="entr" presetSubtype="0" fill="hold" nodeType="withEffect">
                                  <p:stCondLst>
                                    <p:cond delay="0"/>
                                  </p:stCondLst>
                                  <p:childTnLst>
                                    <p:set>
                                      <p:cBhvr>
                                        <p:cTn id="31" dur="1" fill="hold">
                                          <p:stCondLst>
                                            <p:cond delay="0"/>
                                          </p:stCondLst>
                                        </p:cTn>
                                        <p:tgtEl>
                                          <p:spTgt spid="441"/>
                                        </p:tgtEl>
                                        <p:attrNameLst>
                                          <p:attrName>style.visibility</p:attrName>
                                        </p:attrNameLst>
                                      </p:cBhvr>
                                      <p:to>
                                        <p:strVal val="visible"/>
                                      </p:to>
                                    </p:set>
                                    <p:animEffect transition="in" filter="fade">
                                      <p:cBhvr>
                                        <p:cTn id="32" dur="500"/>
                                        <p:tgtEl>
                                          <p:spTgt spid="4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2"/>
                                        </p:tgtEl>
                                        <p:attrNameLst>
                                          <p:attrName>style.visibility</p:attrName>
                                        </p:attrNameLst>
                                      </p:cBhvr>
                                      <p:to>
                                        <p:strVal val="visible"/>
                                      </p:to>
                                    </p:set>
                                    <p:animEffect transition="in" filter="fade">
                                      <p:cBhvr>
                                        <p:cTn id="37" dur="500"/>
                                        <p:tgtEl>
                                          <p:spTgt spid="482"/>
                                        </p:tgtEl>
                                      </p:cBhvr>
                                    </p:animEffect>
                                  </p:childTnLst>
                                </p:cTn>
                              </p:par>
                              <p:par>
                                <p:cTn id="38" presetID="10" presetClass="entr" presetSubtype="0" fill="hold" nodeType="withEffect">
                                  <p:stCondLst>
                                    <p:cond delay="0"/>
                                  </p:stCondLst>
                                  <p:childTnLst>
                                    <p:set>
                                      <p:cBhvr>
                                        <p:cTn id="39" dur="1" fill="hold">
                                          <p:stCondLst>
                                            <p:cond delay="0"/>
                                          </p:stCondLst>
                                        </p:cTn>
                                        <p:tgtEl>
                                          <p:spTgt spid="444"/>
                                        </p:tgtEl>
                                        <p:attrNameLst>
                                          <p:attrName>style.visibility</p:attrName>
                                        </p:attrNameLst>
                                      </p:cBhvr>
                                      <p:to>
                                        <p:strVal val="visible"/>
                                      </p:to>
                                    </p:set>
                                    <p:animEffect transition="in" filter="fade">
                                      <p:cBhvr>
                                        <p:cTn id="40" dur="500"/>
                                        <p:tgtEl>
                                          <p:spTgt spid="444"/>
                                        </p:tgtEl>
                                      </p:cBhvr>
                                    </p:animEffect>
                                  </p:childTnLst>
                                </p:cTn>
                              </p:par>
                              <p:par>
                                <p:cTn id="41" presetID="10" presetClass="entr" presetSubtype="0" fill="hold" nodeType="withEffect">
                                  <p:stCondLst>
                                    <p:cond delay="0"/>
                                  </p:stCondLst>
                                  <p:childTnLst>
                                    <p:set>
                                      <p:cBhvr>
                                        <p:cTn id="42" dur="1" fill="hold">
                                          <p:stCondLst>
                                            <p:cond delay="0"/>
                                          </p:stCondLst>
                                        </p:cTn>
                                        <p:tgtEl>
                                          <p:spTgt spid="453"/>
                                        </p:tgtEl>
                                        <p:attrNameLst>
                                          <p:attrName>style.visibility</p:attrName>
                                        </p:attrNameLst>
                                      </p:cBhvr>
                                      <p:to>
                                        <p:strVal val="visible"/>
                                      </p:to>
                                    </p:set>
                                    <p:animEffect transition="in" filter="fade">
                                      <p:cBhvr>
                                        <p:cTn id="43" dur="500"/>
                                        <p:tgtEl>
                                          <p:spTgt spid="4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83"/>
                                        </p:tgtEl>
                                        <p:attrNameLst>
                                          <p:attrName>style.visibility</p:attrName>
                                        </p:attrNameLst>
                                      </p:cBhvr>
                                      <p:to>
                                        <p:strVal val="visible"/>
                                      </p:to>
                                    </p:set>
                                    <p:animEffect transition="in" filter="fade">
                                      <p:cBhvr>
                                        <p:cTn id="48" dur="500"/>
                                        <p:tgtEl>
                                          <p:spTgt spid="483"/>
                                        </p:tgtEl>
                                      </p:cBhvr>
                                    </p:animEffect>
                                  </p:childTnLst>
                                </p:cTn>
                              </p:par>
                              <p:par>
                                <p:cTn id="49" presetID="10" presetClass="entr" presetSubtype="0" fill="hold" nodeType="withEffect">
                                  <p:stCondLst>
                                    <p:cond delay="0"/>
                                  </p:stCondLst>
                                  <p:childTnLst>
                                    <p:set>
                                      <p:cBhvr>
                                        <p:cTn id="50" dur="1" fill="hold">
                                          <p:stCondLst>
                                            <p:cond delay="0"/>
                                          </p:stCondLst>
                                        </p:cTn>
                                        <p:tgtEl>
                                          <p:spTgt spid="447"/>
                                        </p:tgtEl>
                                        <p:attrNameLst>
                                          <p:attrName>style.visibility</p:attrName>
                                        </p:attrNameLst>
                                      </p:cBhvr>
                                      <p:to>
                                        <p:strVal val="visible"/>
                                      </p:to>
                                    </p:set>
                                    <p:animEffect transition="in" filter="fade">
                                      <p:cBhvr>
                                        <p:cTn id="51" dur="500"/>
                                        <p:tgtEl>
                                          <p:spTgt spid="447"/>
                                        </p:tgtEl>
                                      </p:cBhvr>
                                    </p:animEffect>
                                  </p:childTnLst>
                                </p:cTn>
                              </p:par>
                              <p:par>
                                <p:cTn id="52" presetID="10" presetClass="entr" presetSubtype="0" fill="hold" nodeType="withEffect">
                                  <p:stCondLst>
                                    <p:cond delay="0"/>
                                  </p:stCondLst>
                                  <p:childTnLst>
                                    <p:set>
                                      <p:cBhvr>
                                        <p:cTn id="53" dur="1" fill="hold">
                                          <p:stCondLst>
                                            <p:cond delay="0"/>
                                          </p:stCondLst>
                                        </p:cTn>
                                        <p:tgtEl>
                                          <p:spTgt spid="454"/>
                                        </p:tgtEl>
                                        <p:attrNameLst>
                                          <p:attrName>style.visibility</p:attrName>
                                        </p:attrNameLst>
                                      </p:cBhvr>
                                      <p:to>
                                        <p:strVal val="visible"/>
                                      </p:to>
                                    </p:set>
                                    <p:animEffect transition="in" filter="fade">
                                      <p:cBhvr>
                                        <p:cTn id="54" dur="500"/>
                                        <p:tgtEl>
                                          <p:spTgt spid="45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0"/>
                                        </p:tgtEl>
                                        <p:attrNameLst>
                                          <p:attrName>style.visibility</p:attrName>
                                        </p:attrNameLst>
                                      </p:cBhvr>
                                      <p:to>
                                        <p:strVal val="visible"/>
                                      </p:to>
                                    </p:set>
                                    <p:animEffect transition="in" filter="fade">
                                      <p:cBhvr>
                                        <p:cTn id="59" dur="500"/>
                                        <p:tgtEl>
                                          <p:spTgt spid="480"/>
                                        </p:tgtEl>
                                      </p:cBhvr>
                                    </p:animEffect>
                                  </p:childTnLst>
                                </p:cTn>
                              </p:par>
                              <p:par>
                                <p:cTn id="60" presetID="10" presetClass="entr" presetSubtype="0" fill="hold" nodeType="withEffect">
                                  <p:stCondLst>
                                    <p:cond delay="0"/>
                                  </p:stCondLst>
                                  <p:childTnLst>
                                    <p:set>
                                      <p:cBhvr>
                                        <p:cTn id="61" dur="1" fill="hold">
                                          <p:stCondLst>
                                            <p:cond delay="0"/>
                                          </p:stCondLst>
                                        </p:cTn>
                                        <p:tgtEl>
                                          <p:spTgt spid="464"/>
                                        </p:tgtEl>
                                        <p:attrNameLst>
                                          <p:attrName>style.visibility</p:attrName>
                                        </p:attrNameLst>
                                      </p:cBhvr>
                                      <p:to>
                                        <p:strVal val="visible"/>
                                      </p:to>
                                    </p:set>
                                    <p:animEffect transition="in" filter="fade">
                                      <p:cBhvr>
                                        <p:cTn id="62" dur="500"/>
                                        <p:tgtEl>
                                          <p:spTgt spid="464"/>
                                        </p:tgtEl>
                                      </p:cBhvr>
                                    </p:animEffect>
                                  </p:childTnLst>
                                </p:cTn>
                              </p:par>
                              <p:par>
                                <p:cTn id="63" presetID="10" presetClass="entr" presetSubtype="0" fill="hold" nodeType="withEffect">
                                  <p:stCondLst>
                                    <p:cond delay="0"/>
                                  </p:stCondLst>
                                  <p:childTnLst>
                                    <p:set>
                                      <p:cBhvr>
                                        <p:cTn id="64" dur="1" fill="hold">
                                          <p:stCondLst>
                                            <p:cond delay="0"/>
                                          </p:stCondLst>
                                        </p:cTn>
                                        <p:tgtEl>
                                          <p:spTgt spid="455"/>
                                        </p:tgtEl>
                                        <p:attrNameLst>
                                          <p:attrName>style.visibility</p:attrName>
                                        </p:attrNameLst>
                                      </p:cBhvr>
                                      <p:to>
                                        <p:strVal val="visible"/>
                                      </p:to>
                                    </p:set>
                                    <p:animEffect transition="in" filter="fade">
                                      <p:cBhvr>
                                        <p:cTn id="65" dur="500"/>
                                        <p:tgtEl>
                                          <p:spTgt spid="45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84"/>
                                        </p:tgtEl>
                                        <p:attrNameLst>
                                          <p:attrName>style.visibility</p:attrName>
                                        </p:attrNameLst>
                                      </p:cBhvr>
                                      <p:to>
                                        <p:strVal val="visible"/>
                                      </p:to>
                                    </p:set>
                                    <p:animEffect transition="in" filter="fade">
                                      <p:cBhvr>
                                        <p:cTn id="70" dur="500"/>
                                        <p:tgtEl>
                                          <p:spTgt spid="484"/>
                                        </p:tgtEl>
                                      </p:cBhvr>
                                    </p:animEffect>
                                  </p:childTnLst>
                                </p:cTn>
                              </p:par>
                              <p:par>
                                <p:cTn id="71" presetID="10" presetClass="entr" presetSubtype="0" fill="hold" nodeType="withEffect">
                                  <p:stCondLst>
                                    <p:cond delay="0"/>
                                  </p:stCondLst>
                                  <p:childTnLst>
                                    <p:set>
                                      <p:cBhvr>
                                        <p:cTn id="72" dur="1" fill="hold">
                                          <p:stCondLst>
                                            <p:cond delay="0"/>
                                          </p:stCondLst>
                                        </p:cTn>
                                        <p:tgtEl>
                                          <p:spTgt spid="467"/>
                                        </p:tgtEl>
                                        <p:attrNameLst>
                                          <p:attrName>style.visibility</p:attrName>
                                        </p:attrNameLst>
                                      </p:cBhvr>
                                      <p:to>
                                        <p:strVal val="visible"/>
                                      </p:to>
                                    </p:set>
                                    <p:animEffect transition="in" filter="fade">
                                      <p:cBhvr>
                                        <p:cTn id="73" dur="500"/>
                                        <p:tgtEl>
                                          <p:spTgt spid="467"/>
                                        </p:tgtEl>
                                      </p:cBhvr>
                                    </p:animEffect>
                                  </p:childTnLst>
                                </p:cTn>
                              </p:par>
                              <p:par>
                                <p:cTn id="74" presetID="10" presetClass="entr" presetSubtype="0" fill="hold" nodeType="withEffect">
                                  <p:stCondLst>
                                    <p:cond delay="0"/>
                                  </p:stCondLst>
                                  <p:childTnLst>
                                    <p:set>
                                      <p:cBhvr>
                                        <p:cTn id="75" dur="1" fill="hold">
                                          <p:stCondLst>
                                            <p:cond delay="0"/>
                                          </p:stCondLst>
                                        </p:cTn>
                                        <p:tgtEl>
                                          <p:spTgt spid="456"/>
                                        </p:tgtEl>
                                        <p:attrNameLst>
                                          <p:attrName>style.visibility</p:attrName>
                                        </p:attrNameLst>
                                      </p:cBhvr>
                                      <p:to>
                                        <p:strVal val="visible"/>
                                      </p:to>
                                    </p:set>
                                    <p:animEffect transition="in" filter="fade">
                                      <p:cBhvr>
                                        <p:cTn id="76" dur="500"/>
                                        <p:tgtEl>
                                          <p:spTgt spid="45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485"/>
                                        </p:tgtEl>
                                        <p:attrNameLst>
                                          <p:attrName>style.visibility</p:attrName>
                                        </p:attrNameLst>
                                      </p:cBhvr>
                                      <p:to>
                                        <p:strVal val="visible"/>
                                      </p:to>
                                    </p:set>
                                    <p:animEffect transition="in" filter="fade">
                                      <p:cBhvr>
                                        <p:cTn id="81" dur="500"/>
                                        <p:tgtEl>
                                          <p:spTgt spid="485"/>
                                        </p:tgtEl>
                                      </p:cBhvr>
                                    </p:animEffect>
                                  </p:childTnLst>
                                </p:cTn>
                              </p:par>
                              <p:par>
                                <p:cTn id="82" presetID="10" presetClass="entr" presetSubtype="0" fill="hold" nodeType="withEffect">
                                  <p:stCondLst>
                                    <p:cond delay="0"/>
                                  </p:stCondLst>
                                  <p:childTnLst>
                                    <p:set>
                                      <p:cBhvr>
                                        <p:cTn id="83" dur="1" fill="hold">
                                          <p:stCondLst>
                                            <p:cond delay="0"/>
                                          </p:stCondLst>
                                        </p:cTn>
                                        <p:tgtEl>
                                          <p:spTgt spid="470"/>
                                        </p:tgtEl>
                                        <p:attrNameLst>
                                          <p:attrName>style.visibility</p:attrName>
                                        </p:attrNameLst>
                                      </p:cBhvr>
                                      <p:to>
                                        <p:strVal val="visible"/>
                                      </p:to>
                                    </p:set>
                                    <p:animEffect transition="in" filter="fade">
                                      <p:cBhvr>
                                        <p:cTn id="84" dur="500"/>
                                        <p:tgtEl>
                                          <p:spTgt spid="470"/>
                                        </p:tgtEl>
                                      </p:cBhvr>
                                    </p:animEffect>
                                  </p:childTnLst>
                                </p:cTn>
                              </p:par>
                              <p:par>
                                <p:cTn id="85" presetID="10" presetClass="entr" presetSubtype="0" fill="hold" nodeType="withEffect">
                                  <p:stCondLst>
                                    <p:cond delay="0"/>
                                  </p:stCondLst>
                                  <p:childTnLst>
                                    <p:set>
                                      <p:cBhvr>
                                        <p:cTn id="86" dur="1" fill="hold">
                                          <p:stCondLst>
                                            <p:cond delay="0"/>
                                          </p:stCondLst>
                                        </p:cTn>
                                        <p:tgtEl>
                                          <p:spTgt spid="457"/>
                                        </p:tgtEl>
                                        <p:attrNameLst>
                                          <p:attrName>style.visibility</p:attrName>
                                        </p:attrNameLst>
                                      </p:cBhvr>
                                      <p:to>
                                        <p:strVal val="visible"/>
                                      </p:to>
                                    </p:set>
                                    <p:animEffect transition="in" filter="fade">
                                      <p:cBhvr>
                                        <p:cTn id="87" dur="500"/>
                                        <p:tgtEl>
                                          <p:spTgt spid="45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86"/>
                                        </p:tgtEl>
                                        <p:attrNameLst>
                                          <p:attrName>style.visibility</p:attrName>
                                        </p:attrNameLst>
                                      </p:cBhvr>
                                      <p:to>
                                        <p:strVal val="visible"/>
                                      </p:to>
                                    </p:set>
                                    <p:animEffect transition="in" filter="fade">
                                      <p:cBhvr>
                                        <p:cTn id="92" dur="500"/>
                                        <p:tgtEl>
                                          <p:spTgt spid="486"/>
                                        </p:tgtEl>
                                      </p:cBhvr>
                                    </p:animEffect>
                                  </p:childTnLst>
                                </p:cTn>
                              </p:par>
                              <p:par>
                                <p:cTn id="93" presetID="10" presetClass="entr" presetSubtype="0" fill="hold" nodeType="withEffect">
                                  <p:stCondLst>
                                    <p:cond delay="0"/>
                                  </p:stCondLst>
                                  <p:childTnLst>
                                    <p:set>
                                      <p:cBhvr>
                                        <p:cTn id="94" dur="1" fill="hold">
                                          <p:stCondLst>
                                            <p:cond delay="0"/>
                                          </p:stCondLst>
                                        </p:cTn>
                                        <p:tgtEl>
                                          <p:spTgt spid="473"/>
                                        </p:tgtEl>
                                        <p:attrNameLst>
                                          <p:attrName>style.visibility</p:attrName>
                                        </p:attrNameLst>
                                      </p:cBhvr>
                                      <p:to>
                                        <p:strVal val="visible"/>
                                      </p:to>
                                    </p:set>
                                    <p:animEffect transition="in" filter="fade">
                                      <p:cBhvr>
                                        <p:cTn id="95" dur="500"/>
                                        <p:tgtEl>
                                          <p:spTgt spid="473"/>
                                        </p:tgtEl>
                                      </p:cBhvr>
                                    </p:animEffect>
                                  </p:childTnLst>
                                </p:cTn>
                              </p:par>
                              <p:par>
                                <p:cTn id="96" presetID="10" presetClass="entr" presetSubtype="0" fill="hold" nodeType="withEffect">
                                  <p:stCondLst>
                                    <p:cond delay="0"/>
                                  </p:stCondLst>
                                  <p:childTnLst>
                                    <p:set>
                                      <p:cBhvr>
                                        <p:cTn id="97" dur="1" fill="hold">
                                          <p:stCondLst>
                                            <p:cond delay="0"/>
                                          </p:stCondLst>
                                        </p:cTn>
                                        <p:tgtEl>
                                          <p:spTgt spid="458"/>
                                        </p:tgtEl>
                                        <p:attrNameLst>
                                          <p:attrName>style.visibility</p:attrName>
                                        </p:attrNameLst>
                                      </p:cBhvr>
                                      <p:to>
                                        <p:strVal val="visible"/>
                                      </p:to>
                                    </p:set>
                                    <p:animEffect transition="in" filter="fade">
                                      <p:cBhvr>
                                        <p:cTn id="98" dur="500"/>
                                        <p:tgtEl>
                                          <p:spTgt spid="4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87"/>
                                        </p:tgtEl>
                                        <p:attrNameLst>
                                          <p:attrName>style.visibility</p:attrName>
                                        </p:attrNameLst>
                                      </p:cBhvr>
                                      <p:to>
                                        <p:strVal val="visible"/>
                                      </p:to>
                                    </p:set>
                                    <p:animEffect transition="in" filter="fade">
                                      <p:cBhvr>
                                        <p:cTn id="103" dur="500"/>
                                        <p:tgtEl>
                                          <p:spTgt spid="487"/>
                                        </p:tgtEl>
                                      </p:cBhvr>
                                    </p:animEffect>
                                  </p:childTnLst>
                                </p:cTn>
                              </p:par>
                              <p:par>
                                <p:cTn id="104" presetID="10" presetClass="entr" presetSubtype="0" fill="hold" nodeType="withEffect">
                                  <p:stCondLst>
                                    <p:cond delay="0"/>
                                  </p:stCondLst>
                                  <p:childTnLst>
                                    <p:set>
                                      <p:cBhvr>
                                        <p:cTn id="105" dur="1" fill="hold">
                                          <p:stCondLst>
                                            <p:cond delay="0"/>
                                          </p:stCondLst>
                                        </p:cTn>
                                        <p:tgtEl>
                                          <p:spTgt spid="476"/>
                                        </p:tgtEl>
                                        <p:attrNameLst>
                                          <p:attrName>style.visibility</p:attrName>
                                        </p:attrNameLst>
                                      </p:cBhvr>
                                      <p:to>
                                        <p:strVal val="visible"/>
                                      </p:to>
                                    </p:set>
                                    <p:animEffect transition="in" filter="fade">
                                      <p:cBhvr>
                                        <p:cTn id="106" dur="500"/>
                                        <p:tgtEl>
                                          <p:spTgt spid="476"/>
                                        </p:tgtEl>
                                      </p:cBhvr>
                                    </p:animEffect>
                                  </p:childTnLst>
                                </p:cTn>
                              </p:par>
                              <p:par>
                                <p:cTn id="107" presetID="10" presetClass="entr" presetSubtype="0" fill="hold" nodeType="withEffect">
                                  <p:stCondLst>
                                    <p:cond delay="0"/>
                                  </p:stCondLst>
                                  <p:childTnLst>
                                    <p:set>
                                      <p:cBhvr>
                                        <p:cTn id="108" dur="1" fill="hold">
                                          <p:stCondLst>
                                            <p:cond delay="0"/>
                                          </p:stCondLst>
                                        </p:cTn>
                                        <p:tgtEl>
                                          <p:spTgt spid="459"/>
                                        </p:tgtEl>
                                        <p:attrNameLst>
                                          <p:attrName>style.visibility</p:attrName>
                                        </p:attrNameLst>
                                      </p:cBhvr>
                                      <p:to>
                                        <p:strVal val="visible"/>
                                      </p:to>
                                    </p:set>
                                    <p:animEffect transition="in" filter="fade">
                                      <p:cBhvr>
                                        <p:cTn id="109" dur="500"/>
                                        <p:tgtEl>
                                          <p:spTgt spid="459"/>
                                        </p:tgtEl>
                                      </p:cBhvr>
                                    </p:animEffect>
                                  </p:childTnLst>
                                </p:cTn>
                              </p:par>
                            </p:childTnLst>
                          </p:cTn>
                        </p:par>
                        <p:par>
                          <p:cTn id="110" fill="hold">
                            <p:stCondLst>
                              <p:cond delay="500"/>
                            </p:stCondLst>
                            <p:childTnLst>
                              <p:par>
                                <p:cTn id="111" presetID="10" presetClass="exit" presetSubtype="0" fill="hold" nodeType="afterEffect">
                                  <p:stCondLst>
                                    <p:cond delay="0"/>
                                  </p:stCondLst>
                                  <p:childTnLst>
                                    <p:animEffect transition="out" filter="fade">
                                      <p:cBhvr>
                                        <p:cTn id="112" dur="500"/>
                                        <p:tgtEl>
                                          <p:spTgt spid="490"/>
                                        </p:tgtEl>
                                      </p:cBhvr>
                                    </p:animEffect>
                                    <p:set>
                                      <p:cBhvr>
                                        <p:cTn id="113" dur="1" fill="hold">
                                          <p:stCondLst>
                                            <p:cond delay="500"/>
                                          </p:stCondLst>
                                        </p:cTn>
                                        <p:tgtEl>
                                          <p:spTgt spid="49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460"/>
                                        </p:tgtEl>
                                        <p:attrNameLst>
                                          <p:attrName>style.visibility</p:attrName>
                                        </p:attrNameLst>
                                      </p:cBhvr>
                                      <p:to>
                                        <p:strVal val="visible"/>
                                      </p:to>
                                    </p:set>
                                    <p:animEffect transition="in" filter="fade">
                                      <p:cBhvr>
                                        <p:cTn id="117" dur="5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_cfdev-pivotal-template-16-9a">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2353</Words>
  <Application>Microsoft Macintosh PowerPoint</Application>
  <PresentationFormat>On-screen Show (16:9)</PresentationFormat>
  <Paragraphs>465</Paragraphs>
  <Slides>26</Slides>
  <Notes>26</Notes>
  <HiddenSlides>0</HiddenSlides>
  <MMClips>0</MMClips>
  <ScaleCrop>false</ScaleCrop>
  <HeadingPairs>
    <vt:vector size="6" baseType="variant">
      <vt:variant>
        <vt:lpstr>Fonts Used</vt:lpstr>
      </vt:variant>
      <vt:variant>
        <vt:i4>1</vt:i4>
      </vt:variant>
      <vt:variant>
        <vt:lpstr>Theme</vt:lpstr>
      </vt:variant>
      <vt:variant>
        <vt:i4>9</vt:i4>
      </vt:variant>
      <vt:variant>
        <vt:lpstr>Slide Titles</vt:lpstr>
      </vt:variant>
      <vt:variant>
        <vt:i4>26</vt:i4>
      </vt:variant>
    </vt:vector>
  </HeadingPairs>
  <TitlesOfParts>
    <vt:vector size="36" baseType="lpstr">
      <vt:lpstr>Helvetica Neue</vt:lpstr>
      <vt:lpstr>Pivotal Main</vt:lpstr>
      <vt:lpstr>2_Pivotal Main</vt:lpstr>
      <vt:lpstr>3_Pivotal Main</vt:lpstr>
      <vt:lpstr>Office Theme</vt:lpstr>
      <vt:lpstr>Pivotal Main</vt:lpstr>
      <vt:lpstr>Pivotal_PPT_Template_16x9_09_2014</vt:lpstr>
      <vt:lpstr>simple-light-2</vt:lpstr>
      <vt:lpstr>1__cfdev-pivotal-template-16-9a</vt:lpstr>
      <vt:lpstr>Office Theme</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What about Enterprises</vt:lpstr>
      <vt:lpstr>The Cloud Native Enterprise is here</vt:lpstr>
      <vt:lpstr>Software is CHANGING</vt:lpstr>
      <vt:lpstr>PowerPoint Presentation</vt:lpstr>
      <vt:lpstr>But… microservices are hard</vt:lpstr>
      <vt:lpstr>PowerPoint Presentation</vt:lpstr>
      <vt:lpstr>PowerPoint Presentation</vt:lpstr>
      <vt:lpstr>Evolution of Platforms</vt:lpstr>
      <vt:lpstr>PowerPoint Presentation</vt:lpstr>
      <vt:lpstr>What Just Happened?</vt:lpstr>
      <vt:lpstr>Full Stack Ticket Elimination</vt:lpstr>
      <vt:lpstr>PowerPoint Presentation</vt:lpstr>
      <vt:lpstr>Pivotal Cloud Foundry</vt:lpstr>
      <vt:lpstr>CF Open Source Momentum</vt:lpstr>
      <vt:lpstr>Pivotal Cloud Foundry Commercialization Model</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Raviteja Appalla</cp:lastModifiedBy>
  <cp:revision>1</cp:revision>
  <dcterms:modified xsi:type="dcterms:W3CDTF">2016-08-24T03:16:02Z</dcterms:modified>
</cp:coreProperties>
</file>